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260" r:id="rId2"/>
    <p:sldId id="272" r:id="rId3"/>
    <p:sldId id="264" r:id="rId4"/>
    <p:sldId id="268" r:id="rId5"/>
    <p:sldId id="278" r:id="rId6"/>
    <p:sldId id="277" r:id="rId7"/>
    <p:sldId id="263" r:id="rId8"/>
    <p:sldId id="276" r:id="rId9"/>
    <p:sldId id="269" r:id="rId10"/>
    <p:sldId id="271" r:id="rId11"/>
    <p:sldId id="267" r:id="rId12"/>
    <p:sldId id="282" r:id="rId13"/>
    <p:sldId id="262" r:id="rId14"/>
    <p:sldId id="265" r:id="rId15"/>
    <p:sldId id="275" r:id="rId16"/>
    <p:sldId id="274" r:id="rId17"/>
    <p:sldId id="270" r:id="rId18"/>
    <p:sldId id="280" r:id="rId19"/>
    <p:sldId id="281" r:id="rId20"/>
    <p:sldId id="266" r:id="rId21"/>
    <p:sldId id="279" r:id="rId22"/>
    <p:sldId id="273" r:id="rId23"/>
    <p:sldId id="28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31"/>
    <p:restoredTop sz="94713"/>
  </p:normalViewPr>
  <p:slideViewPr>
    <p:cSldViewPr snapToGrid="0" snapToObjects="1">
      <p:cViewPr varScale="1">
        <p:scale>
          <a:sx n="109" d="100"/>
          <a:sy n="109" d="100"/>
        </p:scale>
        <p:origin x="568" y="176"/>
      </p:cViewPr>
      <p:guideLst/>
    </p:cSldViewPr>
  </p:slideViewPr>
  <p:notesTextViewPr>
    <p:cViewPr>
      <p:scale>
        <a:sx n="1" d="1"/>
        <a:sy n="1" d="1"/>
      </p:scale>
      <p:origin x="0" y="0"/>
    </p:cViewPr>
  </p:notesTextViewPr>
  <p:notesViewPr>
    <p:cSldViewPr snapToGrid="0" snapToObjects="1">
      <p:cViewPr varScale="1">
        <p:scale>
          <a:sx n="82" d="100"/>
          <a:sy n="82" d="100"/>
        </p:scale>
        <p:origin x="399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B37B4D-969E-46D5-8D94-76B25050EF36}" type="doc">
      <dgm:prSet loTypeId="urn:microsoft.com/office/officeart/2005/8/layout/arrow6" loCatId="process" qsTypeId="urn:microsoft.com/office/officeart/2005/8/quickstyle/simple1" qsCatId="simple" csTypeId="urn:microsoft.com/office/officeart/2005/8/colors/accent3_3" csCatId="accent3" phldr="1"/>
      <dgm:spPr/>
      <dgm:t>
        <a:bodyPr/>
        <a:lstStyle/>
        <a:p>
          <a:endParaRPr lang="en-US"/>
        </a:p>
      </dgm:t>
    </dgm:pt>
    <dgm:pt modelId="{945B039A-0353-4503-8A19-4DC3EFEEB6A4}">
      <dgm:prSet phldrT="[Text]"/>
      <dgm:spPr/>
      <dgm:t>
        <a:bodyPr/>
        <a:lstStyle/>
        <a:p>
          <a:r>
            <a:rPr lang="en-US" dirty="0">
              <a:latin typeface="Droid Sans" panose="020B0606030804020204" pitchFamily="34" charset="0"/>
              <a:ea typeface="Droid Sans" panose="020B0606030804020204" pitchFamily="34" charset="0"/>
              <a:cs typeface="Droid Sans" panose="020B0606030804020204" pitchFamily="34" charset="0"/>
            </a:rPr>
            <a:t>Detractors</a:t>
          </a:r>
        </a:p>
      </dgm:t>
    </dgm:pt>
    <dgm:pt modelId="{EBA42424-4226-4133-8F1E-B2661D9D7FF0}" type="parTrans" cxnId="{F5D347D6-425F-4111-A906-1711195397CF}">
      <dgm:prSet/>
      <dgm:spPr/>
      <dgm:t>
        <a:bodyPr/>
        <a:lstStyle/>
        <a:p>
          <a:endParaRPr lang="en-US"/>
        </a:p>
      </dgm:t>
    </dgm:pt>
    <dgm:pt modelId="{757D1452-1539-4E18-8259-3FA822069A0C}" type="sibTrans" cxnId="{F5D347D6-425F-4111-A906-1711195397CF}">
      <dgm:prSet/>
      <dgm:spPr/>
      <dgm:t>
        <a:bodyPr/>
        <a:lstStyle/>
        <a:p>
          <a:endParaRPr lang="en-US"/>
        </a:p>
      </dgm:t>
    </dgm:pt>
    <dgm:pt modelId="{E4D532D0-D9D5-4D77-A8CC-A36A5428B960}">
      <dgm:prSet phldrT="[Text]"/>
      <dgm:spPr/>
      <dgm:t>
        <a:bodyPr/>
        <a:lstStyle/>
        <a:p>
          <a:r>
            <a:rPr lang="en-US" dirty="0">
              <a:latin typeface="Droid Sans" panose="020B0606030804020204" pitchFamily="34" charset="0"/>
              <a:ea typeface="Droid Sans" panose="020B0606030804020204" pitchFamily="34" charset="0"/>
              <a:cs typeface="Droid Sans" panose="020B0606030804020204" pitchFamily="34" charset="0"/>
            </a:rPr>
            <a:t>Promoters</a:t>
          </a:r>
        </a:p>
      </dgm:t>
    </dgm:pt>
    <dgm:pt modelId="{88B22946-7770-490F-AEDA-CEC7B8E91715}" type="parTrans" cxnId="{93B0F885-0DC6-4997-B09B-820799762C9E}">
      <dgm:prSet/>
      <dgm:spPr/>
      <dgm:t>
        <a:bodyPr/>
        <a:lstStyle/>
        <a:p>
          <a:endParaRPr lang="en-US"/>
        </a:p>
      </dgm:t>
    </dgm:pt>
    <dgm:pt modelId="{985E7BE8-3F50-40C7-8805-5578A064E825}" type="sibTrans" cxnId="{93B0F885-0DC6-4997-B09B-820799762C9E}">
      <dgm:prSet/>
      <dgm:spPr/>
      <dgm:t>
        <a:bodyPr/>
        <a:lstStyle/>
        <a:p>
          <a:endParaRPr lang="en-US"/>
        </a:p>
      </dgm:t>
    </dgm:pt>
    <dgm:pt modelId="{7D9D4922-9170-47E8-BA92-0552F68BF51D}" type="pres">
      <dgm:prSet presAssocID="{ABB37B4D-969E-46D5-8D94-76B25050EF36}" presName="compositeShape" presStyleCnt="0">
        <dgm:presLayoutVars>
          <dgm:chMax val="2"/>
          <dgm:dir/>
          <dgm:resizeHandles val="exact"/>
        </dgm:presLayoutVars>
      </dgm:prSet>
      <dgm:spPr/>
    </dgm:pt>
    <dgm:pt modelId="{FAC6D345-640F-43C6-B6AF-2D68B9C809DE}" type="pres">
      <dgm:prSet presAssocID="{ABB37B4D-969E-46D5-8D94-76B25050EF36}" presName="ribbon" presStyleLbl="node1" presStyleIdx="0" presStyleCnt="1" custLinFactNeighborX="-37" custLinFactNeighborY="6404"/>
      <dgm:spPr>
        <a:ln w="38100" cmpd="sng">
          <a:solidFill>
            <a:schemeClr val="accent3">
              <a:lumMod val="50000"/>
            </a:schemeClr>
          </a:solidFill>
        </a:ln>
      </dgm:spPr>
    </dgm:pt>
    <dgm:pt modelId="{CAD451C0-5371-4AE2-A8B0-42E8A7376E14}" type="pres">
      <dgm:prSet presAssocID="{ABB37B4D-969E-46D5-8D94-76B25050EF36}" presName="leftArrowText" presStyleLbl="node1" presStyleIdx="0" presStyleCnt="1">
        <dgm:presLayoutVars>
          <dgm:chMax val="0"/>
          <dgm:bulletEnabled val="1"/>
        </dgm:presLayoutVars>
      </dgm:prSet>
      <dgm:spPr/>
    </dgm:pt>
    <dgm:pt modelId="{1D921266-157C-4D12-98EC-63DF551E193D}" type="pres">
      <dgm:prSet presAssocID="{ABB37B4D-969E-46D5-8D94-76B25050EF36}" presName="rightArrowText" presStyleLbl="node1" presStyleIdx="0" presStyleCnt="1">
        <dgm:presLayoutVars>
          <dgm:chMax val="0"/>
          <dgm:bulletEnabled val="1"/>
        </dgm:presLayoutVars>
      </dgm:prSet>
      <dgm:spPr/>
    </dgm:pt>
  </dgm:ptLst>
  <dgm:cxnLst>
    <dgm:cxn modelId="{0E52CB01-D764-0244-826D-5A5F77A3362E}" type="presOf" srcId="{E4D532D0-D9D5-4D77-A8CC-A36A5428B960}" destId="{1D921266-157C-4D12-98EC-63DF551E193D}" srcOrd="0" destOrd="0" presId="urn:microsoft.com/office/officeart/2005/8/layout/arrow6"/>
    <dgm:cxn modelId="{7F0E9164-DEDC-EE4B-9419-317C5CB983A4}" type="presOf" srcId="{ABB37B4D-969E-46D5-8D94-76B25050EF36}" destId="{7D9D4922-9170-47E8-BA92-0552F68BF51D}" srcOrd="0" destOrd="0" presId="urn:microsoft.com/office/officeart/2005/8/layout/arrow6"/>
    <dgm:cxn modelId="{93B0F885-0DC6-4997-B09B-820799762C9E}" srcId="{ABB37B4D-969E-46D5-8D94-76B25050EF36}" destId="{E4D532D0-D9D5-4D77-A8CC-A36A5428B960}" srcOrd="1" destOrd="0" parTransId="{88B22946-7770-490F-AEDA-CEC7B8E91715}" sibTransId="{985E7BE8-3F50-40C7-8805-5578A064E825}"/>
    <dgm:cxn modelId="{908F2E92-710D-6047-A857-082849C415D4}" type="presOf" srcId="{945B039A-0353-4503-8A19-4DC3EFEEB6A4}" destId="{CAD451C0-5371-4AE2-A8B0-42E8A7376E14}" srcOrd="0" destOrd="0" presId="urn:microsoft.com/office/officeart/2005/8/layout/arrow6"/>
    <dgm:cxn modelId="{F5D347D6-425F-4111-A906-1711195397CF}" srcId="{ABB37B4D-969E-46D5-8D94-76B25050EF36}" destId="{945B039A-0353-4503-8A19-4DC3EFEEB6A4}" srcOrd="0" destOrd="0" parTransId="{EBA42424-4226-4133-8F1E-B2661D9D7FF0}" sibTransId="{757D1452-1539-4E18-8259-3FA822069A0C}"/>
    <dgm:cxn modelId="{C62BB125-A25D-C041-8545-7DA7F4AD6FD5}" type="presParOf" srcId="{7D9D4922-9170-47E8-BA92-0552F68BF51D}" destId="{FAC6D345-640F-43C6-B6AF-2D68B9C809DE}" srcOrd="0" destOrd="0" presId="urn:microsoft.com/office/officeart/2005/8/layout/arrow6"/>
    <dgm:cxn modelId="{29F80430-2F70-C840-992B-14C9A48601C8}" type="presParOf" srcId="{7D9D4922-9170-47E8-BA92-0552F68BF51D}" destId="{CAD451C0-5371-4AE2-A8B0-42E8A7376E14}" srcOrd="1" destOrd="0" presId="urn:microsoft.com/office/officeart/2005/8/layout/arrow6"/>
    <dgm:cxn modelId="{B52D8191-A5F1-1448-974E-B7DCB36445B2}" type="presParOf" srcId="{7D9D4922-9170-47E8-BA92-0552F68BF51D}" destId="{1D921266-157C-4D12-98EC-63DF551E193D}" srcOrd="2" destOrd="0" presId="urn:microsoft.com/office/officeart/2005/8/layout/arrow6"/>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C6D345-640F-43C6-B6AF-2D68B9C809DE}">
      <dsp:nvSpPr>
        <dsp:cNvPr id="0" name=""/>
        <dsp:cNvSpPr/>
      </dsp:nvSpPr>
      <dsp:spPr>
        <a:xfrm>
          <a:off x="41648" y="0"/>
          <a:ext cx="8292565" cy="3317026"/>
        </a:xfrm>
        <a:prstGeom prst="leftRightRibbon">
          <a:avLst/>
        </a:prstGeom>
        <a:solidFill>
          <a:schemeClr val="accent3">
            <a:shade val="80000"/>
            <a:hueOff val="0"/>
            <a:satOff val="0"/>
            <a:lumOff val="0"/>
            <a:alphaOff val="0"/>
          </a:schemeClr>
        </a:solidFill>
        <a:ln w="38100" cap="flat" cmpd="sng" algn="ctr">
          <a:solidFill>
            <a:schemeClr val="accent3">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CAD451C0-5371-4AE2-A8B0-42E8A7376E14}">
      <dsp:nvSpPr>
        <dsp:cNvPr id="0" name=""/>
        <dsp:cNvSpPr/>
      </dsp:nvSpPr>
      <dsp:spPr>
        <a:xfrm>
          <a:off x="1039824" y="580479"/>
          <a:ext cx="2736546" cy="16253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latin typeface="Droid Sans" panose="020B0606030804020204" pitchFamily="34" charset="0"/>
              <a:ea typeface="Droid Sans" panose="020B0606030804020204" pitchFamily="34" charset="0"/>
              <a:cs typeface="Droid Sans" panose="020B0606030804020204" pitchFamily="34" charset="0"/>
            </a:rPr>
            <a:t>Detractors</a:t>
          </a:r>
        </a:p>
      </dsp:txBody>
      <dsp:txXfrm>
        <a:off x="1039824" y="580479"/>
        <a:ext cx="2736546" cy="1625342"/>
      </dsp:txXfrm>
    </dsp:sp>
    <dsp:sp modelId="{1D921266-157C-4D12-98EC-63DF551E193D}">
      <dsp:nvSpPr>
        <dsp:cNvPr id="0" name=""/>
        <dsp:cNvSpPr/>
      </dsp:nvSpPr>
      <dsp:spPr>
        <a:xfrm>
          <a:off x="4190999" y="1111203"/>
          <a:ext cx="3234100" cy="1625342"/>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77800" rIns="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latin typeface="Droid Sans" panose="020B0606030804020204" pitchFamily="34" charset="0"/>
              <a:ea typeface="Droid Sans" panose="020B0606030804020204" pitchFamily="34" charset="0"/>
              <a:cs typeface="Droid Sans" panose="020B0606030804020204" pitchFamily="34" charset="0"/>
            </a:rPr>
            <a:t>Promoters</a:t>
          </a:r>
        </a:p>
      </dsp:txBody>
      <dsp:txXfrm>
        <a:off x="4190999" y="1111203"/>
        <a:ext cx="3234100" cy="1625342"/>
      </dsp:txXfrm>
    </dsp:sp>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A9CCA2-82F3-D142-AAF2-A3CD6F412352}" type="datetimeFigureOut">
              <a:rPr lang="en-US" smtClean="0"/>
              <a:t>3/21/19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8742F0-DF1D-C344-B258-C27B64827A4A}" type="slidenum">
              <a:rPr lang="en-US" smtClean="0"/>
              <a:t>‹#›</a:t>
            </a:fld>
            <a:endParaRPr lang="en-US"/>
          </a:p>
        </p:txBody>
      </p:sp>
    </p:spTree>
    <p:extLst>
      <p:ext uri="{BB962C8B-B14F-4D97-AF65-F5344CB8AC3E}">
        <p14:creationId xmlns:p14="http://schemas.microsoft.com/office/powerpoint/2010/main" val="309915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seen as my TL;DR (too long; didn’t read) for the entire ppt! In other words , as we have increased linkages and impacts for DTC channels, we have to work even harder to make sure that new work is visible. </a:t>
            </a:r>
          </a:p>
        </p:txBody>
      </p:sp>
      <p:sp>
        <p:nvSpPr>
          <p:cNvPr id="4" name="Slide Number Placeholder 3"/>
          <p:cNvSpPr>
            <a:spLocks noGrp="1"/>
          </p:cNvSpPr>
          <p:nvPr>
            <p:ph type="sldNum" sz="quarter" idx="5"/>
          </p:nvPr>
        </p:nvSpPr>
        <p:spPr/>
        <p:txBody>
          <a:bodyPr/>
          <a:lstStyle/>
          <a:p>
            <a:fld id="{FD8742F0-DF1D-C344-B258-C27B64827A4A}" type="slidenum">
              <a:rPr lang="en-US" smtClean="0"/>
              <a:t>1</a:t>
            </a:fld>
            <a:endParaRPr lang="en-US"/>
          </a:p>
        </p:txBody>
      </p:sp>
    </p:spTree>
    <p:extLst>
      <p:ext uri="{BB962C8B-B14F-4D97-AF65-F5344CB8AC3E}">
        <p14:creationId xmlns:p14="http://schemas.microsoft.com/office/powerpoint/2010/main" val="360840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make this part of my message.)</a:t>
            </a:r>
          </a:p>
        </p:txBody>
      </p:sp>
      <p:sp>
        <p:nvSpPr>
          <p:cNvPr id="4" name="Slide Number Placeholder 3"/>
          <p:cNvSpPr>
            <a:spLocks noGrp="1"/>
          </p:cNvSpPr>
          <p:nvPr>
            <p:ph type="sldNum" sz="quarter" idx="5"/>
          </p:nvPr>
        </p:nvSpPr>
        <p:spPr/>
        <p:txBody>
          <a:bodyPr/>
          <a:lstStyle/>
          <a:p>
            <a:fld id="{FD8742F0-DF1D-C344-B258-C27B64827A4A}" type="slidenum">
              <a:rPr lang="en-US" smtClean="0"/>
              <a:t>10</a:t>
            </a:fld>
            <a:endParaRPr lang="en-US"/>
          </a:p>
        </p:txBody>
      </p:sp>
    </p:spTree>
    <p:extLst>
      <p:ext uri="{BB962C8B-B14F-4D97-AF65-F5344CB8AC3E}">
        <p14:creationId xmlns:p14="http://schemas.microsoft.com/office/powerpoint/2010/main" val="351950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its just data, then how does the small market show how efficient it has been in attracting shoppers?</a:t>
            </a:r>
          </a:p>
          <a:p>
            <a:r>
              <a:rPr lang="en-US" dirty="0"/>
              <a:t>Or how to show multiple impacts in terms of an overall mission without story + data?</a:t>
            </a:r>
          </a:p>
          <a:p>
            <a:r>
              <a:rPr lang="en-US" dirty="0"/>
              <a:t>This has been a main focus for me over the past few years: raising up the market organization in the public eye in terms of food work. Just as the food hub or community garden is seen to be intentional and working on short and long term impacts, the market organization needs to do the same.</a:t>
            </a:r>
          </a:p>
        </p:txBody>
      </p:sp>
      <p:sp>
        <p:nvSpPr>
          <p:cNvPr id="4" name="Slide Number Placeholder 3"/>
          <p:cNvSpPr>
            <a:spLocks noGrp="1"/>
          </p:cNvSpPr>
          <p:nvPr>
            <p:ph type="sldNum" sz="quarter" idx="5"/>
          </p:nvPr>
        </p:nvSpPr>
        <p:spPr/>
        <p:txBody>
          <a:bodyPr/>
          <a:lstStyle/>
          <a:p>
            <a:fld id="{FD8742F0-DF1D-C344-B258-C27B64827A4A}" type="slidenum">
              <a:rPr lang="en-US" smtClean="0"/>
              <a:t>11</a:t>
            </a:fld>
            <a:endParaRPr lang="en-US"/>
          </a:p>
        </p:txBody>
      </p:sp>
    </p:spTree>
    <p:extLst>
      <p:ext uri="{BB962C8B-B14F-4D97-AF65-F5344CB8AC3E}">
        <p14:creationId xmlns:p14="http://schemas.microsoft.com/office/powerpoint/2010/main" val="2898882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its just data, then how does the small market show how efficient it has been in attracting shoppers?</a:t>
            </a:r>
          </a:p>
          <a:p>
            <a:r>
              <a:rPr lang="en-US" dirty="0"/>
              <a:t>Or how to show multiple impacts in terms of an overall mission without story + data?</a:t>
            </a:r>
          </a:p>
          <a:p>
            <a:r>
              <a:rPr lang="en-US" dirty="0"/>
              <a:t>This has been a main focus for me over the past few years: raising up the market organization in the public eye in terms of food work. Just as the food hub or community garden is seen to be intentional and working on short and long term impacts, the market organization needs to do the same.</a:t>
            </a:r>
          </a:p>
        </p:txBody>
      </p:sp>
      <p:sp>
        <p:nvSpPr>
          <p:cNvPr id="4" name="Slide Number Placeholder 3"/>
          <p:cNvSpPr>
            <a:spLocks noGrp="1"/>
          </p:cNvSpPr>
          <p:nvPr>
            <p:ph type="sldNum" sz="quarter" idx="5"/>
          </p:nvPr>
        </p:nvSpPr>
        <p:spPr/>
        <p:txBody>
          <a:bodyPr/>
          <a:lstStyle/>
          <a:p>
            <a:fld id="{FD8742F0-DF1D-C344-B258-C27B64827A4A}" type="slidenum">
              <a:rPr lang="en-US" smtClean="0"/>
              <a:t>12</a:t>
            </a:fld>
            <a:endParaRPr lang="en-US"/>
          </a:p>
        </p:txBody>
      </p:sp>
    </p:spTree>
    <p:extLst>
      <p:ext uri="{BB962C8B-B14F-4D97-AF65-F5344CB8AC3E}">
        <p14:creationId xmlns:p14="http://schemas.microsoft.com/office/powerpoint/2010/main" val="2743444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think of Story + Data is to think about the 8744. That is the number of markets the USDA currently lists I their directory and is considered the official number (and if your market isn’t on there, it isn’t counted.)</a:t>
            </a:r>
          </a:p>
          <a:p>
            <a:r>
              <a:rPr lang="en-US" dirty="0"/>
              <a:t>That’s a number but what is the story?</a:t>
            </a:r>
          </a:p>
        </p:txBody>
      </p:sp>
      <p:sp>
        <p:nvSpPr>
          <p:cNvPr id="4" name="Slide Number Placeholder 3"/>
          <p:cNvSpPr>
            <a:spLocks noGrp="1"/>
          </p:cNvSpPr>
          <p:nvPr>
            <p:ph type="sldNum" sz="quarter" idx="5"/>
          </p:nvPr>
        </p:nvSpPr>
        <p:spPr/>
        <p:txBody>
          <a:bodyPr/>
          <a:lstStyle/>
          <a:p>
            <a:fld id="{FD8742F0-DF1D-C344-B258-C27B64827A4A}" type="slidenum">
              <a:rPr lang="en-US" smtClean="0"/>
              <a:t>13</a:t>
            </a:fld>
            <a:endParaRPr lang="en-US"/>
          </a:p>
        </p:txBody>
      </p:sp>
    </p:spTree>
    <p:extLst>
      <p:ext uri="{BB962C8B-B14F-4D97-AF65-F5344CB8AC3E}">
        <p14:creationId xmlns:p14="http://schemas.microsoft.com/office/powerpoint/2010/main" val="234331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from the </a:t>
            </a:r>
            <a:r>
              <a:rPr lang="en-US" dirty="0" err="1"/>
              <a:t>Pgh</a:t>
            </a:r>
            <a:r>
              <a:rPr lang="en-US" dirty="0"/>
              <a:t> work that FMC just finished for the City of </a:t>
            </a:r>
            <a:r>
              <a:rPr lang="en-US" dirty="0" err="1"/>
              <a:t>Pgh</a:t>
            </a:r>
            <a:r>
              <a:rPr lang="en-US" dirty="0"/>
              <a:t>. Because we know markets are not one-size-fits-all, we began this classification from the very start of the research to classify the 30 or so markets in the city. This has helped not only us, but the City and the markets themselves understand the local context.</a:t>
            </a:r>
          </a:p>
        </p:txBody>
      </p:sp>
      <p:sp>
        <p:nvSpPr>
          <p:cNvPr id="4" name="Slide Number Placeholder 3"/>
          <p:cNvSpPr>
            <a:spLocks noGrp="1"/>
          </p:cNvSpPr>
          <p:nvPr>
            <p:ph type="sldNum" sz="quarter" idx="5"/>
          </p:nvPr>
        </p:nvSpPr>
        <p:spPr/>
        <p:txBody>
          <a:bodyPr/>
          <a:lstStyle/>
          <a:p>
            <a:fld id="{FD8742F0-DF1D-C344-B258-C27B64827A4A}" type="slidenum">
              <a:rPr lang="en-US" smtClean="0"/>
              <a:t>14</a:t>
            </a:fld>
            <a:endParaRPr lang="en-US"/>
          </a:p>
        </p:txBody>
      </p:sp>
    </p:spTree>
    <p:extLst>
      <p:ext uri="{BB962C8B-B14F-4D97-AF65-F5344CB8AC3E}">
        <p14:creationId xmlns:p14="http://schemas.microsoft.com/office/powerpoint/2010/main" val="1223695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kind of data may help us address issues like this, which is also data and also important to collect and share. The graphics and data points that NOFA-VT and VTFMA collect and show should be part of your reporting too.</a:t>
            </a:r>
          </a:p>
        </p:txBody>
      </p:sp>
      <p:sp>
        <p:nvSpPr>
          <p:cNvPr id="4" name="Slide Number Placeholder 3"/>
          <p:cNvSpPr>
            <a:spLocks noGrp="1"/>
          </p:cNvSpPr>
          <p:nvPr>
            <p:ph type="sldNum" sz="quarter" idx="5"/>
          </p:nvPr>
        </p:nvSpPr>
        <p:spPr/>
        <p:txBody>
          <a:bodyPr/>
          <a:lstStyle/>
          <a:p>
            <a:fld id="{FD8742F0-DF1D-C344-B258-C27B64827A4A}" type="slidenum">
              <a:rPr lang="en-US" smtClean="0"/>
              <a:t>15</a:t>
            </a:fld>
            <a:endParaRPr lang="en-US"/>
          </a:p>
        </p:txBody>
      </p:sp>
    </p:spTree>
    <p:extLst>
      <p:ext uri="{BB962C8B-B14F-4D97-AF65-F5344CB8AC3E}">
        <p14:creationId xmlns:p14="http://schemas.microsoft.com/office/powerpoint/2010/main" val="1135375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put story + Data, you ca affect policy or create new streams of funding.</a:t>
            </a:r>
          </a:p>
          <a:p>
            <a:r>
              <a:rPr lang="en-US" dirty="0"/>
              <a:t>This is of course from NFMW which is growing in its reach and engagement every year. One thing we do at FMC leading up to it, is to collect and look at what data you are collecting and use it to create the story for that year.</a:t>
            </a:r>
          </a:p>
          <a:p>
            <a:endParaRPr lang="en-US" dirty="0"/>
          </a:p>
        </p:txBody>
      </p:sp>
      <p:sp>
        <p:nvSpPr>
          <p:cNvPr id="4" name="Slide Number Placeholder 3"/>
          <p:cNvSpPr>
            <a:spLocks noGrp="1"/>
          </p:cNvSpPr>
          <p:nvPr>
            <p:ph type="sldNum" sz="quarter" idx="5"/>
          </p:nvPr>
        </p:nvSpPr>
        <p:spPr/>
        <p:txBody>
          <a:bodyPr/>
          <a:lstStyle/>
          <a:p>
            <a:fld id="{FD8742F0-DF1D-C344-B258-C27B64827A4A}" type="slidenum">
              <a:rPr lang="en-US" smtClean="0"/>
              <a:t>16</a:t>
            </a:fld>
            <a:endParaRPr lang="en-US"/>
          </a:p>
        </p:txBody>
      </p:sp>
    </p:spTree>
    <p:extLst>
      <p:ext uri="{BB962C8B-B14F-4D97-AF65-F5344CB8AC3E}">
        <p14:creationId xmlns:p14="http://schemas.microsoft.com/office/powerpoint/2010/main" val="2200189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8742F0-DF1D-C344-B258-C27B64827A4A}" type="slidenum">
              <a:rPr lang="en-US" smtClean="0"/>
              <a:t>17</a:t>
            </a:fld>
            <a:endParaRPr lang="en-US"/>
          </a:p>
        </p:txBody>
      </p:sp>
    </p:spTree>
    <p:extLst>
      <p:ext uri="{BB962C8B-B14F-4D97-AF65-F5344CB8AC3E}">
        <p14:creationId xmlns:p14="http://schemas.microsoft.com/office/powerpoint/2010/main" val="69649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8742F0-DF1D-C344-B258-C27B64827A4A}" type="slidenum">
              <a:rPr lang="en-US" smtClean="0"/>
              <a:t>18</a:t>
            </a:fld>
            <a:endParaRPr lang="en-US"/>
          </a:p>
        </p:txBody>
      </p:sp>
    </p:spTree>
    <p:extLst>
      <p:ext uri="{BB962C8B-B14F-4D97-AF65-F5344CB8AC3E}">
        <p14:creationId xmlns:p14="http://schemas.microsoft.com/office/powerpoint/2010/main" val="1552489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8742F0-DF1D-C344-B258-C27B64827A4A}" type="slidenum">
              <a:rPr lang="en-US" smtClean="0"/>
              <a:t>19</a:t>
            </a:fld>
            <a:endParaRPr lang="en-US"/>
          </a:p>
        </p:txBody>
      </p:sp>
    </p:spTree>
    <p:extLst>
      <p:ext uri="{BB962C8B-B14F-4D97-AF65-F5344CB8AC3E}">
        <p14:creationId xmlns:p14="http://schemas.microsoft.com/office/powerpoint/2010/main" val="252054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when we think of who we should be talking to about those impacts and goals, those of us working on data think it is very important to think of it as a spectrum. If anyone is interested in digging down deep into this at your market org, FMC has a great exercise for you to do.</a:t>
            </a:r>
          </a:p>
        </p:txBody>
      </p:sp>
      <p:sp>
        <p:nvSpPr>
          <p:cNvPr id="4" name="Slide Number Placeholder 3"/>
          <p:cNvSpPr>
            <a:spLocks noGrp="1"/>
          </p:cNvSpPr>
          <p:nvPr>
            <p:ph type="sldNum" sz="quarter" idx="5"/>
          </p:nvPr>
        </p:nvSpPr>
        <p:spPr/>
        <p:txBody>
          <a:bodyPr/>
          <a:lstStyle/>
          <a:p>
            <a:fld id="{FD8742F0-DF1D-C344-B258-C27B64827A4A}" type="slidenum">
              <a:rPr lang="en-US" smtClean="0"/>
              <a:t>2</a:t>
            </a:fld>
            <a:endParaRPr lang="en-US"/>
          </a:p>
        </p:txBody>
      </p:sp>
    </p:spTree>
    <p:extLst>
      <p:ext uri="{BB962C8B-B14F-4D97-AF65-F5344CB8AC3E}">
        <p14:creationId xmlns:p14="http://schemas.microsoft.com/office/powerpoint/2010/main" val="3873409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D8742F0-DF1D-C344-B258-C27B64827A4A}" type="slidenum">
              <a:rPr lang="en-US" smtClean="0"/>
              <a:t>20</a:t>
            </a:fld>
            <a:endParaRPr lang="en-US"/>
          </a:p>
        </p:txBody>
      </p:sp>
    </p:spTree>
    <p:extLst>
      <p:ext uri="{BB962C8B-B14F-4D97-AF65-F5344CB8AC3E}">
        <p14:creationId xmlns:p14="http://schemas.microsoft.com/office/powerpoint/2010/main" val="512662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8742F0-DF1D-C344-B258-C27B64827A4A}" type="slidenum">
              <a:rPr lang="en-US" smtClean="0"/>
              <a:t>21</a:t>
            </a:fld>
            <a:endParaRPr lang="en-US"/>
          </a:p>
        </p:txBody>
      </p:sp>
    </p:spTree>
    <p:extLst>
      <p:ext uri="{BB962C8B-B14F-4D97-AF65-F5344CB8AC3E}">
        <p14:creationId xmlns:p14="http://schemas.microsoft.com/office/powerpoint/2010/main" val="27064429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listen to people working on agricultural ideas talk about “food systems,” but I don’t know what they’re referring to. We don’t have one. There is a system that’s highly dependent on poisons and petroleum. And maybe some places have the beginnings of a small food system. But we’re not there yet.</a:t>
            </a:r>
          </a:p>
        </p:txBody>
      </p:sp>
      <p:sp>
        <p:nvSpPr>
          <p:cNvPr id="4" name="Slide Number Placeholder 3"/>
          <p:cNvSpPr>
            <a:spLocks noGrp="1"/>
          </p:cNvSpPr>
          <p:nvPr>
            <p:ph type="sldNum" sz="quarter" idx="5"/>
          </p:nvPr>
        </p:nvSpPr>
        <p:spPr/>
        <p:txBody>
          <a:bodyPr/>
          <a:lstStyle/>
          <a:p>
            <a:fld id="{FD8742F0-DF1D-C344-B258-C27B64827A4A}" type="slidenum">
              <a:rPr lang="en-US" smtClean="0"/>
              <a:t>22</a:t>
            </a:fld>
            <a:endParaRPr lang="en-US"/>
          </a:p>
        </p:txBody>
      </p:sp>
    </p:spTree>
    <p:extLst>
      <p:ext uri="{BB962C8B-B14F-4D97-AF65-F5344CB8AC3E}">
        <p14:creationId xmlns:p14="http://schemas.microsoft.com/office/powerpoint/2010/main" val="36579579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listen to people working on agricultural ideas talk about “food systems,” but I don’t know what they’re referring to. We don’t have one. There is a system that’s highly dependent on poisons and petroleum. And maybe some places have the beginnings of a small food system. But we’re not there yet.</a:t>
            </a:r>
          </a:p>
        </p:txBody>
      </p:sp>
      <p:sp>
        <p:nvSpPr>
          <p:cNvPr id="4" name="Slide Number Placeholder 3"/>
          <p:cNvSpPr>
            <a:spLocks noGrp="1"/>
          </p:cNvSpPr>
          <p:nvPr>
            <p:ph type="sldNum" sz="quarter" idx="5"/>
          </p:nvPr>
        </p:nvSpPr>
        <p:spPr/>
        <p:txBody>
          <a:bodyPr/>
          <a:lstStyle/>
          <a:p>
            <a:fld id="{FD8742F0-DF1D-C344-B258-C27B64827A4A}" type="slidenum">
              <a:rPr lang="en-US" smtClean="0"/>
              <a:t>23</a:t>
            </a:fld>
            <a:endParaRPr lang="en-US"/>
          </a:p>
        </p:txBody>
      </p:sp>
    </p:spTree>
    <p:extLst>
      <p:ext uri="{BB962C8B-B14F-4D97-AF65-F5344CB8AC3E}">
        <p14:creationId xmlns:p14="http://schemas.microsoft.com/office/powerpoint/2010/main" val="152160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consider the possibilities and barriers that are in front of us right now, it is so important to think across the spectrum in terms of audiences and partners.</a:t>
            </a:r>
          </a:p>
        </p:txBody>
      </p:sp>
      <p:sp>
        <p:nvSpPr>
          <p:cNvPr id="4" name="Slide Number Placeholder 3"/>
          <p:cNvSpPr>
            <a:spLocks noGrp="1"/>
          </p:cNvSpPr>
          <p:nvPr>
            <p:ph type="sldNum" sz="quarter" idx="5"/>
          </p:nvPr>
        </p:nvSpPr>
        <p:spPr/>
        <p:txBody>
          <a:bodyPr/>
          <a:lstStyle/>
          <a:p>
            <a:fld id="{FD8742F0-DF1D-C344-B258-C27B64827A4A}" type="slidenum">
              <a:rPr lang="en-US" smtClean="0"/>
              <a:t>3</a:t>
            </a:fld>
            <a:endParaRPr lang="en-US"/>
          </a:p>
        </p:txBody>
      </p:sp>
    </p:spTree>
    <p:extLst>
      <p:ext uri="{BB962C8B-B14F-4D97-AF65-F5344CB8AC3E}">
        <p14:creationId xmlns:p14="http://schemas.microsoft.com/office/powerpoint/2010/main" val="504850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our vendors, there is no question that proactive channel partners are what they are hoping for to help them choose and refine their products . (How many market managers regularly talk to their vendors about their OTHER channels?)</a:t>
            </a:r>
          </a:p>
        </p:txBody>
      </p:sp>
      <p:sp>
        <p:nvSpPr>
          <p:cNvPr id="4" name="Slide Number Placeholder 3"/>
          <p:cNvSpPr>
            <a:spLocks noGrp="1"/>
          </p:cNvSpPr>
          <p:nvPr>
            <p:ph type="sldNum" sz="quarter" idx="5"/>
          </p:nvPr>
        </p:nvSpPr>
        <p:spPr/>
        <p:txBody>
          <a:bodyPr/>
          <a:lstStyle/>
          <a:p>
            <a:fld id="{FD8742F0-DF1D-C344-B258-C27B64827A4A}" type="slidenum">
              <a:rPr lang="en-US" smtClean="0"/>
              <a:t>4</a:t>
            </a:fld>
            <a:endParaRPr lang="en-US"/>
          </a:p>
        </p:txBody>
      </p:sp>
    </p:spTree>
    <p:extLst>
      <p:ext uri="{BB962C8B-B14F-4D97-AF65-F5344CB8AC3E}">
        <p14:creationId xmlns:p14="http://schemas.microsoft.com/office/powerpoint/2010/main" val="2587428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interesting about this is that very often, it is the vendors who are already data-driven. I just attended 3 small farms conferences in the past 2 months, and the amount of data and technology that producers are using or considering using is impressive. If any of you read Growing For Markets, you see regular evidence of this. The article about rounding down is very detailed and really useful.</a:t>
            </a:r>
          </a:p>
          <a:p>
            <a:r>
              <a:rPr lang="en-US" dirty="0"/>
              <a:t>The other thing that often comes up when talking DTC or really any channel analysis is this idea that vendors are only using total sales as their rubric. This is am example of what farmers and other vendors told us during the report  on farmers markets in </a:t>
            </a:r>
            <a:r>
              <a:rPr lang="en-US" dirty="0" err="1"/>
              <a:t>Pgh</a:t>
            </a:r>
            <a:r>
              <a:rPr lang="en-US" dirty="0"/>
              <a:t>  that we just finished, and it is similar to other surveys I have seen  on why our businesses choose certain outlets. Of course profit is a key indicator, but who wants t work somewhere they feel unwanted or unheard?</a:t>
            </a:r>
          </a:p>
          <a:p>
            <a:endParaRPr lang="en-US" dirty="0"/>
          </a:p>
        </p:txBody>
      </p:sp>
      <p:sp>
        <p:nvSpPr>
          <p:cNvPr id="4" name="Slide Number Placeholder 3"/>
          <p:cNvSpPr>
            <a:spLocks noGrp="1"/>
          </p:cNvSpPr>
          <p:nvPr>
            <p:ph type="sldNum" sz="quarter" idx="5"/>
          </p:nvPr>
        </p:nvSpPr>
        <p:spPr/>
        <p:txBody>
          <a:bodyPr/>
          <a:lstStyle/>
          <a:p>
            <a:fld id="{FD8742F0-DF1D-C344-B258-C27B64827A4A}" type="slidenum">
              <a:rPr lang="en-US" smtClean="0"/>
              <a:t>5</a:t>
            </a:fld>
            <a:endParaRPr lang="en-US"/>
          </a:p>
        </p:txBody>
      </p:sp>
    </p:spTree>
    <p:extLst>
      <p:ext uri="{BB962C8B-B14F-4D97-AF65-F5344CB8AC3E}">
        <p14:creationId xmlns:p14="http://schemas.microsoft.com/office/powerpoint/2010/main" val="3583424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came up this weekend with a story on NPR.  Let me be clear: I’m not saying its NOT true; I’m just saying I don’t see enough data that says this is the factor that should be changed.</a:t>
            </a:r>
          </a:p>
        </p:txBody>
      </p:sp>
      <p:sp>
        <p:nvSpPr>
          <p:cNvPr id="4" name="Slide Number Placeholder 3"/>
          <p:cNvSpPr>
            <a:spLocks noGrp="1"/>
          </p:cNvSpPr>
          <p:nvPr>
            <p:ph type="sldNum" sz="quarter" idx="5"/>
          </p:nvPr>
        </p:nvSpPr>
        <p:spPr/>
        <p:txBody>
          <a:bodyPr/>
          <a:lstStyle/>
          <a:p>
            <a:fld id="{FD8742F0-DF1D-C344-B258-C27B64827A4A}" type="slidenum">
              <a:rPr lang="en-US" smtClean="0"/>
              <a:t>6</a:t>
            </a:fld>
            <a:endParaRPr lang="en-US"/>
          </a:p>
        </p:txBody>
      </p:sp>
    </p:spTree>
    <p:extLst>
      <p:ext uri="{BB962C8B-B14F-4D97-AF65-F5344CB8AC3E}">
        <p14:creationId xmlns:p14="http://schemas.microsoft.com/office/powerpoint/2010/main" val="65072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kind of data that I use on things like the NPR story to provide context. </a:t>
            </a:r>
          </a:p>
        </p:txBody>
      </p:sp>
      <p:sp>
        <p:nvSpPr>
          <p:cNvPr id="4" name="Slide Number Placeholder 3"/>
          <p:cNvSpPr>
            <a:spLocks noGrp="1"/>
          </p:cNvSpPr>
          <p:nvPr>
            <p:ph type="sldNum" sz="quarter" idx="5"/>
          </p:nvPr>
        </p:nvSpPr>
        <p:spPr/>
        <p:txBody>
          <a:bodyPr/>
          <a:lstStyle/>
          <a:p>
            <a:fld id="{FD8742F0-DF1D-C344-B258-C27B64827A4A}" type="slidenum">
              <a:rPr lang="en-US" smtClean="0"/>
              <a:t>7</a:t>
            </a:fld>
            <a:endParaRPr lang="en-US"/>
          </a:p>
        </p:txBody>
      </p:sp>
    </p:spTree>
    <p:extLst>
      <p:ext uri="{BB962C8B-B14F-4D97-AF65-F5344CB8AC3E}">
        <p14:creationId xmlns:p14="http://schemas.microsoft.com/office/powerpoint/2010/main" val="1344199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some data. Now, the previous slide and this are not necessarily proving or disproving each other, but since 85% of the responses from our national survey saying that they stayed at the same number or increased their vendors, I’d like to understand more about where, and what the saturation is; is it at vendor level, or market level , or at the network level? Is it a clash between established and new markets? </a:t>
            </a:r>
          </a:p>
          <a:p>
            <a:r>
              <a:rPr lang="en-US" dirty="0"/>
              <a:t>One hypothesis I’d offer to be proven or disproven is that I think what vendors are saying when they say “too many markets” is that many markets in the same region have the exact same mission, the exact same product offerings, the exact same shoppers.  If I were a vendor at two or more of them, I’d ask myself why I needed to deal with two different administrations, two different reimbursement systems and so on, if the return is simply split between the two.</a:t>
            </a:r>
          </a:p>
          <a:p>
            <a:endParaRPr lang="en-US" dirty="0"/>
          </a:p>
          <a:p>
            <a:endParaRPr lang="en-US" dirty="0"/>
          </a:p>
        </p:txBody>
      </p:sp>
      <p:sp>
        <p:nvSpPr>
          <p:cNvPr id="4" name="Slide Number Placeholder 3"/>
          <p:cNvSpPr>
            <a:spLocks noGrp="1"/>
          </p:cNvSpPr>
          <p:nvPr>
            <p:ph type="sldNum" sz="quarter" idx="5"/>
          </p:nvPr>
        </p:nvSpPr>
        <p:spPr/>
        <p:txBody>
          <a:bodyPr/>
          <a:lstStyle/>
          <a:p>
            <a:fld id="{FD8742F0-DF1D-C344-B258-C27B64827A4A}" type="slidenum">
              <a:rPr lang="en-US" smtClean="0"/>
              <a:t>8</a:t>
            </a:fld>
            <a:endParaRPr lang="en-US"/>
          </a:p>
        </p:txBody>
      </p:sp>
    </p:spTree>
    <p:extLst>
      <p:ext uri="{BB962C8B-B14F-4D97-AF65-F5344CB8AC3E}">
        <p14:creationId xmlns:p14="http://schemas.microsoft.com/office/powerpoint/2010/main" val="4109615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external pressures, this is the biggest right now. And we can help our own case with data and refinement of our message. </a:t>
            </a:r>
          </a:p>
        </p:txBody>
      </p:sp>
      <p:sp>
        <p:nvSpPr>
          <p:cNvPr id="4" name="Slide Number Placeholder 3"/>
          <p:cNvSpPr>
            <a:spLocks noGrp="1"/>
          </p:cNvSpPr>
          <p:nvPr>
            <p:ph type="sldNum" sz="quarter" idx="5"/>
          </p:nvPr>
        </p:nvSpPr>
        <p:spPr/>
        <p:txBody>
          <a:bodyPr/>
          <a:lstStyle/>
          <a:p>
            <a:fld id="{FD8742F0-DF1D-C344-B258-C27B64827A4A}" type="slidenum">
              <a:rPr lang="en-US" smtClean="0"/>
              <a:t>9</a:t>
            </a:fld>
            <a:endParaRPr lang="en-US"/>
          </a:p>
        </p:txBody>
      </p:sp>
    </p:spTree>
    <p:extLst>
      <p:ext uri="{BB962C8B-B14F-4D97-AF65-F5344CB8AC3E}">
        <p14:creationId xmlns:p14="http://schemas.microsoft.com/office/powerpoint/2010/main" val="273720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3/21/19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3/21/19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3/21/19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3/21/19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solidFill>
          <a:schemeClr val="accent6">
            <a:lumMod val="60000"/>
            <a:lumOff val="40000"/>
          </a:schemeClr>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3/21/19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darlenewolnik.com/2013/12/26/where-farmers-markets-and-csas-fall-short-global-possibilitie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18960F-157F-5844-9E49-8D24EB97A988}"/>
              </a:ext>
            </a:extLst>
          </p:cNvPr>
          <p:cNvSpPr txBox="1"/>
          <p:nvPr/>
        </p:nvSpPr>
        <p:spPr>
          <a:xfrm>
            <a:off x="942110" y="1343891"/>
            <a:ext cx="5652654" cy="707886"/>
          </a:xfrm>
          <a:prstGeom prst="rect">
            <a:avLst/>
          </a:prstGeom>
          <a:noFill/>
        </p:spPr>
        <p:txBody>
          <a:bodyPr wrap="square" rtlCol="0">
            <a:spAutoFit/>
          </a:bodyPr>
          <a:lstStyle/>
          <a:p>
            <a:r>
              <a:rPr lang="en-US" sz="4000" dirty="0"/>
              <a:t>Data Matters….</a:t>
            </a:r>
          </a:p>
        </p:txBody>
      </p:sp>
      <p:sp>
        <p:nvSpPr>
          <p:cNvPr id="3" name="TextBox 2">
            <a:extLst>
              <a:ext uri="{FF2B5EF4-FFF2-40B4-BE49-F238E27FC236}">
                <a16:creationId xmlns:a16="http://schemas.microsoft.com/office/drawing/2014/main" id="{67793BC9-ACE6-4A49-93AD-7F4E7E10C40E}"/>
              </a:ext>
            </a:extLst>
          </p:cNvPr>
          <p:cNvSpPr txBox="1"/>
          <p:nvPr/>
        </p:nvSpPr>
        <p:spPr>
          <a:xfrm>
            <a:off x="1814946" y="3768437"/>
            <a:ext cx="7108130" cy="646331"/>
          </a:xfrm>
          <a:prstGeom prst="rect">
            <a:avLst/>
          </a:prstGeom>
          <a:noFill/>
        </p:spPr>
        <p:txBody>
          <a:bodyPr wrap="square" rtlCol="0">
            <a:spAutoFit/>
          </a:bodyPr>
          <a:lstStyle/>
          <a:p>
            <a:r>
              <a:rPr lang="en-US" sz="3600" dirty="0"/>
              <a:t>Because your work matters... </a:t>
            </a:r>
          </a:p>
        </p:txBody>
      </p:sp>
      <p:sp>
        <p:nvSpPr>
          <p:cNvPr id="4" name="TextBox 3">
            <a:extLst>
              <a:ext uri="{FF2B5EF4-FFF2-40B4-BE49-F238E27FC236}">
                <a16:creationId xmlns:a16="http://schemas.microsoft.com/office/drawing/2014/main" id="{A49B84E4-2224-284D-846F-1C06029DBA6A}"/>
              </a:ext>
            </a:extLst>
          </p:cNvPr>
          <p:cNvSpPr txBox="1"/>
          <p:nvPr/>
        </p:nvSpPr>
        <p:spPr>
          <a:xfrm>
            <a:off x="3990109" y="4710545"/>
            <a:ext cx="7956646" cy="646331"/>
          </a:xfrm>
          <a:prstGeom prst="rect">
            <a:avLst/>
          </a:prstGeom>
          <a:noFill/>
        </p:spPr>
        <p:txBody>
          <a:bodyPr wrap="square" rtlCol="0">
            <a:spAutoFit/>
          </a:bodyPr>
          <a:lstStyle/>
          <a:p>
            <a:r>
              <a:rPr lang="en-US" dirty="0"/>
              <a:t>     </a:t>
            </a:r>
            <a:r>
              <a:rPr lang="en-US" sz="3600" dirty="0"/>
              <a:t>…but it is not visible to everyone.</a:t>
            </a:r>
          </a:p>
        </p:txBody>
      </p:sp>
    </p:spTree>
    <p:extLst>
      <p:ext uri="{BB962C8B-B14F-4D97-AF65-F5344CB8AC3E}">
        <p14:creationId xmlns:p14="http://schemas.microsoft.com/office/powerpoint/2010/main" val="29167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18960F-157F-5844-9E49-8D24EB97A988}"/>
              </a:ext>
            </a:extLst>
          </p:cNvPr>
          <p:cNvSpPr txBox="1"/>
          <p:nvPr/>
        </p:nvSpPr>
        <p:spPr>
          <a:xfrm>
            <a:off x="1605320" y="730678"/>
            <a:ext cx="6386945" cy="646331"/>
          </a:xfrm>
          <a:prstGeom prst="rect">
            <a:avLst/>
          </a:prstGeom>
          <a:noFill/>
        </p:spPr>
        <p:txBody>
          <a:bodyPr wrap="square" rtlCol="0">
            <a:spAutoFit/>
          </a:bodyPr>
          <a:lstStyle/>
          <a:p>
            <a:r>
              <a:rPr lang="en-US" sz="3600" dirty="0"/>
              <a:t>Data matters because….</a:t>
            </a:r>
          </a:p>
        </p:txBody>
      </p:sp>
      <p:sp>
        <p:nvSpPr>
          <p:cNvPr id="3" name="TextBox 2">
            <a:extLst>
              <a:ext uri="{FF2B5EF4-FFF2-40B4-BE49-F238E27FC236}">
                <a16:creationId xmlns:a16="http://schemas.microsoft.com/office/drawing/2014/main" id="{67793BC9-ACE6-4A49-93AD-7F4E7E10C40E}"/>
              </a:ext>
            </a:extLst>
          </p:cNvPr>
          <p:cNvSpPr txBox="1"/>
          <p:nvPr/>
        </p:nvSpPr>
        <p:spPr>
          <a:xfrm>
            <a:off x="692728" y="3726873"/>
            <a:ext cx="10515600" cy="1823598"/>
          </a:xfrm>
          <a:prstGeom prst="rect">
            <a:avLst/>
          </a:prstGeom>
          <a:noFill/>
        </p:spPr>
        <p:txBody>
          <a:bodyPr wrap="square" rtlCol="0">
            <a:spAutoFit/>
          </a:bodyPr>
          <a:lstStyle/>
          <a:p>
            <a:r>
              <a:rPr lang="en-US" sz="3600" dirty="0"/>
              <a:t>“We have to be good citizens.  And a way to be a good…citizen is to be an informed shopper and eater.” (Mary Berry)</a:t>
            </a:r>
          </a:p>
        </p:txBody>
      </p:sp>
    </p:spTree>
    <p:extLst>
      <p:ext uri="{BB962C8B-B14F-4D97-AF65-F5344CB8AC3E}">
        <p14:creationId xmlns:p14="http://schemas.microsoft.com/office/powerpoint/2010/main" val="1070940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18960F-157F-5844-9E49-8D24EB97A988}"/>
              </a:ext>
            </a:extLst>
          </p:cNvPr>
          <p:cNvSpPr txBox="1"/>
          <p:nvPr/>
        </p:nvSpPr>
        <p:spPr>
          <a:xfrm>
            <a:off x="304504" y="161743"/>
            <a:ext cx="4835235" cy="646331"/>
          </a:xfrm>
          <a:prstGeom prst="rect">
            <a:avLst/>
          </a:prstGeom>
          <a:noFill/>
        </p:spPr>
        <p:txBody>
          <a:bodyPr wrap="square" rtlCol="0">
            <a:spAutoFit/>
          </a:bodyPr>
          <a:lstStyle/>
          <a:p>
            <a:r>
              <a:rPr lang="en-US" sz="3600" dirty="0"/>
              <a:t>Data matters because…</a:t>
            </a:r>
          </a:p>
        </p:txBody>
      </p:sp>
      <p:sp>
        <p:nvSpPr>
          <p:cNvPr id="3" name="TextBox 2">
            <a:extLst>
              <a:ext uri="{FF2B5EF4-FFF2-40B4-BE49-F238E27FC236}">
                <a16:creationId xmlns:a16="http://schemas.microsoft.com/office/drawing/2014/main" id="{67793BC9-ACE6-4A49-93AD-7F4E7E10C40E}"/>
              </a:ext>
            </a:extLst>
          </p:cNvPr>
          <p:cNvSpPr txBox="1"/>
          <p:nvPr/>
        </p:nvSpPr>
        <p:spPr>
          <a:xfrm>
            <a:off x="3581104" y="808074"/>
            <a:ext cx="6901185" cy="646331"/>
          </a:xfrm>
          <a:prstGeom prst="rect">
            <a:avLst/>
          </a:prstGeom>
          <a:noFill/>
        </p:spPr>
        <p:txBody>
          <a:bodyPr wrap="none" rtlCol="0">
            <a:spAutoFit/>
          </a:bodyPr>
          <a:lstStyle/>
          <a:p>
            <a:r>
              <a:rPr lang="en-US" sz="3600" dirty="0"/>
              <a:t>…what works is “Story PLUS Data”</a:t>
            </a:r>
          </a:p>
        </p:txBody>
      </p:sp>
      <p:pic>
        <p:nvPicPr>
          <p:cNvPr id="8" name="Picture 7">
            <a:extLst>
              <a:ext uri="{FF2B5EF4-FFF2-40B4-BE49-F238E27FC236}">
                <a16:creationId xmlns:a16="http://schemas.microsoft.com/office/drawing/2014/main" id="{696B294D-B90D-1A44-9663-ADF7FC7E9354}"/>
              </a:ext>
            </a:extLst>
          </p:cNvPr>
          <p:cNvPicPr>
            <a:picLocks noChangeAspect="1"/>
          </p:cNvPicPr>
          <p:nvPr/>
        </p:nvPicPr>
        <p:blipFill>
          <a:blip r:embed="rId3"/>
          <a:stretch>
            <a:fillRect/>
          </a:stretch>
        </p:blipFill>
        <p:spPr>
          <a:xfrm>
            <a:off x="2167941" y="1597462"/>
            <a:ext cx="7873053" cy="5117829"/>
          </a:xfrm>
          <a:prstGeom prst="rect">
            <a:avLst/>
          </a:prstGeom>
        </p:spPr>
      </p:pic>
    </p:spTree>
    <p:extLst>
      <p:ext uri="{BB962C8B-B14F-4D97-AF65-F5344CB8AC3E}">
        <p14:creationId xmlns:p14="http://schemas.microsoft.com/office/powerpoint/2010/main" val="947286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540D5-70E9-174F-9040-D7FAEE109269}"/>
              </a:ext>
            </a:extLst>
          </p:cNvPr>
          <p:cNvPicPr>
            <a:picLocks noChangeAspect="1"/>
          </p:cNvPicPr>
          <p:nvPr/>
        </p:nvPicPr>
        <p:blipFill>
          <a:blip r:embed="rId3"/>
          <a:stretch>
            <a:fillRect/>
          </a:stretch>
        </p:blipFill>
        <p:spPr>
          <a:xfrm>
            <a:off x="1477109" y="151107"/>
            <a:ext cx="8683140" cy="6706893"/>
          </a:xfrm>
          <a:prstGeom prst="rect">
            <a:avLst/>
          </a:prstGeom>
        </p:spPr>
      </p:pic>
    </p:spTree>
    <p:extLst>
      <p:ext uri="{BB962C8B-B14F-4D97-AF65-F5344CB8AC3E}">
        <p14:creationId xmlns:p14="http://schemas.microsoft.com/office/powerpoint/2010/main" val="42758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2019.mp4">
            <a:hlinkClick r:id="" action="ppaction://media"/>
            <a:extLst>
              <a:ext uri="{FF2B5EF4-FFF2-40B4-BE49-F238E27FC236}">
                <a16:creationId xmlns:a16="http://schemas.microsoft.com/office/drawing/2014/main" id="{D3E39EE8-21F4-4545-84FE-3791DD97DC3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82447" y="660920"/>
            <a:ext cx="9573480" cy="5381060"/>
          </a:xfrm>
        </p:spPr>
      </p:pic>
      <p:sp>
        <p:nvSpPr>
          <p:cNvPr id="5" name="Title 4">
            <a:extLst>
              <a:ext uri="{FF2B5EF4-FFF2-40B4-BE49-F238E27FC236}">
                <a16:creationId xmlns:a16="http://schemas.microsoft.com/office/drawing/2014/main" id="{46D23BA1-3ABD-4E45-B9CB-0D631CD9B2B2}"/>
              </a:ext>
            </a:extLst>
          </p:cNvPr>
          <p:cNvSpPr>
            <a:spLocks noGrp="1"/>
          </p:cNvSpPr>
          <p:nvPr>
            <p:ph type="title"/>
          </p:nvPr>
        </p:nvSpPr>
        <p:spPr>
          <a:xfrm>
            <a:off x="1265583" y="127786"/>
            <a:ext cx="11065565" cy="1066267"/>
          </a:xfrm>
        </p:spPr>
        <p:txBody>
          <a:bodyPr>
            <a:normAutofit fontScale="90000"/>
          </a:bodyPr>
          <a:lstStyle/>
          <a:p>
            <a:r>
              <a:rPr lang="en-US" sz="3600" cap="none" dirty="0">
                <a:latin typeface="Arial" panose="020B0604020202020204" pitchFamily="34" charset="0"/>
                <a:cs typeface="Arial" panose="020B0604020202020204" pitchFamily="34" charset="0"/>
              </a:rPr>
              <a:t>this work has been intentional, but often misunderstood: </a:t>
            </a:r>
          </a:p>
        </p:txBody>
      </p:sp>
    </p:spTree>
    <p:extLst>
      <p:ext uri="{BB962C8B-B14F-4D97-AF65-F5344CB8AC3E}">
        <p14:creationId xmlns:p14="http://schemas.microsoft.com/office/powerpoint/2010/main" val="408251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62191C-9EFD-7D43-9860-575EA8C8E3BF}"/>
              </a:ext>
            </a:extLst>
          </p:cNvPr>
          <p:cNvPicPr>
            <a:picLocks noChangeAspect="1"/>
          </p:cNvPicPr>
          <p:nvPr/>
        </p:nvPicPr>
        <p:blipFill>
          <a:blip r:embed="rId3"/>
          <a:stretch>
            <a:fillRect/>
          </a:stretch>
        </p:blipFill>
        <p:spPr>
          <a:xfrm>
            <a:off x="2479962" y="461704"/>
            <a:ext cx="7580817" cy="5853542"/>
          </a:xfrm>
          <a:prstGeom prst="rect">
            <a:avLst/>
          </a:prstGeom>
          <a:ln>
            <a:solidFill>
              <a:schemeClr val="accent6">
                <a:lumMod val="75000"/>
              </a:schemeClr>
            </a:solidFill>
          </a:ln>
        </p:spPr>
      </p:pic>
    </p:spTree>
    <p:extLst>
      <p:ext uri="{BB962C8B-B14F-4D97-AF65-F5344CB8AC3E}">
        <p14:creationId xmlns:p14="http://schemas.microsoft.com/office/powerpoint/2010/main" val="3951236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Forms response chart. Question title: In 2018, did the organization have written agreements  or leases (NOT a special event permit) for the market locations it operated ?. Number of responses: 436 responses.">
            <a:extLst>
              <a:ext uri="{FF2B5EF4-FFF2-40B4-BE49-F238E27FC236}">
                <a16:creationId xmlns:a16="http://schemas.microsoft.com/office/drawing/2014/main" id="{94AD0C65-CD7C-5045-B929-6D220989E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211" y="995929"/>
            <a:ext cx="7924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191399-4FE7-564F-993E-590B5D0E40C4}"/>
              </a:ext>
            </a:extLst>
          </p:cNvPr>
          <p:cNvSpPr txBox="1"/>
          <p:nvPr/>
        </p:nvSpPr>
        <p:spPr>
          <a:xfrm>
            <a:off x="1688123" y="5417128"/>
            <a:ext cx="10503877" cy="923330"/>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600" dirty="0">
                <a:solidFill>
                  <a:srgbClr val="000000"/>
                </a:solidFill>
                <a:latin typeface="Arial" panose="020B0604020202020204" pitchFamily="34" charset="0"/>
                <a:cs typeface="Arial" panose="020B0604020202020204" pitchFamily="34" charset="0"/>
              </a:rPr>
              <a:t>(FMC State of the Market Organization 2018)</a:t>
            </a:r>
          </a:p>
          <a:p>
            <a:endParaRPr lang="en-US" dirty="0"/>
          </a:p>
        </p:txBody>
      </p:sp>
      <p:sp>
        <p:nvSpPr>
          <p:cNvPr id="4" name="TextBox 3">
            <a:extLst>
              <a:ext uri="{FF2B5EF4-FFF2-40B4-BE49-F238E27FC236}">
                <a16:creationId xmlns:a16="http://schemas.microsoft.com/office/drawing/2014/main" id="{E167E450-1B8D-7745-9DC8-57C052E68B0B}"/>
              </a:ext>
            </a:extLst>
          </p:cNvPr>
          <p:cNvSpPr txBox="1"/>
          <p:nvPr/>
        </p:nvSpPr>
        <p:spPr>
          <a:xfrm>
            <a:off x="5826369" y="3470030"/>
            <a:ext cx="2883877" cy="1101969"/>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941229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72EF08-414C-EE42-9B38-03F572C0F026}"/>
              </a:ext>
            </a:extLst>
          </p:cNvPr>
          <p:cNvSpPr/>
          <p:nvPr/>
        </p:nvSpPr>
        <p:spPr>
          <a:xfrm>
            <a:off x="105508" y="117231"/>
            <a:ext cx="12086492" cy="861774"/>
          </a:xfrm>
          <a:prstGeom prst="rect">
            <a:avLst/>
          </a:prstGeom>
        </p:spPr>
        <p:txBody>
          <a:bodyPr wrap="square">
            <a:spAutoFit/>
          </a:bodyPr>
          <a:lstStyle/>
          <a:p>
            <a:r>
              <a:rPr lang="en-US" sz="3200" dirty="0"/>
              <a:t>Data matters because….</a:t>
            </a:r>
          </a:p>
          <a:p>
            <a:endParaRPr lang="en-US" dirty="0"/>
          </a:p>
        </p:txBody>
      </p:sp>
      <p:pic>
        <p:nvPicPr>
          <p:cNvPr id="9" name="Picture 8">
            <a:extLst>
              <a:ext uri="{FF2B5EF4-FFF2-40B4-BE49-F238E27FC236}">
                <a16:creationId xmlns:a16="http://schemas.microsoft.com/office/drawing/2014/main" id="{176B35B5-06F5-7043-971A-F9DA082B75DB}"/>
              </a:ext>
            </a:extLst>
          </p:cNvPr>
          <p:cNvPicPr>
            <a:picLocks noChangeAspect="1"/>
          </p:cNvPicPr>
          <p:nvPr/>
        </p:nvPicPr>
        <p:blipFill>
          <a:blip r:embed="rId3"/>
          <a:stretch>
            <a:fillRect/>
          </a:stretch>
        </p:blipFill>
        <p:spPr>
          <a:xfrm>
            <a:off x="591641" y="1040561"/>
            <a:ext cx="6363341" cy="5609557"/>
          </a:xfrm>
          <a:prstGeom prst="rect">
            <a:avLst/>
          </a:prstGeom>
          <a:ln>
            <a:solidFill>
              <a:srgbClr val="00B050"/>
            </a:solidFill>
          </a:ln>
        </p:spPr>
      </p:pic>
      <p:sp>
        <p:nvSpPr>
          <p:cNvPr id="3" name="Rectangle 2">
            <a:extLst>
              <a:ext uri="{FF2B5EF4-FFF2-40B4-BE49-F238E27FC236}">
                <a16:creationId xmlns:a16="http://schemas.microsoft.com/office/drawing/2014/main" id="{7197A8A8-E585-2E44-B35F-E13F4C6C41BE}"/>
              </a:ext>
            </a:extLst>
          </p:cNvPr>
          <p:cNvSpPr/>
          <p:nvPr/>
        </p:nvSpPr>
        <p:spPr>
          <a:xfrm>
            <a:off x="7107382" y="2094546"/>
            <a:ext cx="4987636" cy="1477328"/>
          </a:xfrm>
          <a:prstGeom prst="rect">
            <a:avLst/>
          </a:prstGeom>
        </p:spPr>
        <p:txBody>
          <a:bodyPr wrap="square">
            <a:spAutoFit/>
          </a:bodyPr>
          <a:lstStyle/>
          <a:p>
            <a:r>
              <a:rPr lang="en-US" dirty="0"/>
              <a:t>“For markets open in both the 2012 and 2013 seasons,  64%  reported increased customer traffic; </a:t>
            </a:r>
          </a:p>
          <a:p>
            <a:r>
              <a:rPr lang="en-US" dirty="0"/>
              <a:t>63% reported increases in their number of repeat customers;  and 63% reported increases in annual sales.” USDA 2014</a:t>
            </a:r>
          </a:p>
        </p:txBody>
      </p:sp>
    </p:spTree>
    <p:extLst>
      <p:ext uri="{BB962C8B-B14F-4D97-AF65-F5344CB8AC3E}">
        <p14:creationId xmlns:p14="http://schemas.microsoft.com/office/powerpoint/2010/main" val="2950000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photo 3.JPG">
            <a:extLst>
              <a:ext uri="{FF2B5EF4-FFF2-40B4-BE49-F238E27FC236}">
                <a16:creationId xmlns:a16="http://schemas.microsoft.com/office/drawing/2014/main" id="{AA84333B-9607-3B46-B97E-7A213702E181}"/>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3741" b="14311"/>
          <a:stretch/>
        </p:blipFill>
        <p:spPr>
          <a:xfrm rot="5400000">
            <a:off x="1643502" y="2190542"/>
            <a:ext cx="5934892" cy="3632621"/>
          </a:xfrm>
          <a:prstGeom prst="rect">
            <a:avLst/>
          </a:prstGeom>
        </p:spPr>
      </p:pic>
      <p:pic>
        <p:nvPicPr>
          <p:cNvPr id="7" name="Picture 6" descr="photo 1.JPG">
            <a:extLst>
              <a:ext uri="{FF2B5EF4-FFF2-40B4-BE49-F238E27FC236}">
                <a16:creationId xmlns:a16="http://schemas.microsoft.com/office/drawing/2014/main" id="{691C0C9E-499D-CA43-9562-1C146AA5DE3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7126"/>
          <a:stretch/>
        </p:blipFill>
        <p:spPr>
          <a:xfrm rot="5400000">
            <a:off x="5514388" y="1926751"/>
            <a:ext cx="5960418" cy="4134678"/>
          </a:xfrm>
          <a:prstGeom prst="rect">
            <a:avLst/>
          </a:prstGeom>
        </p:spPr>
      </p:pic>
      <p:sp>
        <p:nvSpPr>
          <p:cNvPr id="8" name="TextBox 7">
            <a:extLst>
              <a:ext uri="{FF2B5EF4-FFF2-40B4-BE49-F238E27FC236}">
                <a16:creationId xmlns:a16="http://schemas.microsoft.com/office/drawing/2014/main" id="{BADC08E7-18D2-404C-8253-9A3BC923AC4C}"/>
              </a:ext>
            </a:extLst>
          </p:cNvPr>
          <p:cNvSpPr txBox="1"/>
          <p:nvPr/>
        </p:nvSpPr>
        <p:spPr>
          <a:xfrm>
            <a:off x="4645627" y="294066"/>
            <a:ext cx="3564835" cy="584775"/>
          </a:xfrm>
          <a:prstGeom prst="rect">
            <a:avLst/>
          </a:prstGeom>
          <a:noFill/>
        </p:spPr>
        <p:txBody>
          <a:bodyPr wrap="square" rtlCol="0">
            <a:spAutoFit/>
          </a:bodyPr>
          <a:lstStyle/>
          <a:p>
            <a:r>
              <a:rPr lang="en-US" sz="3200" dirty="0"/>
              <a:t>And you have it.</a:t>
            </a:r>
          </a:p>
        </p:txBody>
      </p:sp>
    </p:spTree>
    <p:extLst>
      <p:ext uri="{BB962C8B-B14F-4D97-AF65-F5344CB8AC3E}">
        <p14:creationId xmlns:p14="http://schemas.microsoft.com/office/powerpoint/2010/main" val="3571315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DC08E7-18D2-404C-8253-9A3BC923AC4C}"/>
              </a:ext>
            </a:extLst>
          </p:cNvPr>
          <p:cNvSpPr txBox="1"/>
          <p:nvPr/>
        </p:nvSpPr>
        <p:spPr>
          <a:xfrm>
            <a:off x="4645627" y="294066"/>
            <a:ext cx="3564835" cy="584775"/>
          </a:xfrm>
          <a:prstGeom prst="rect">
            <a:avLst/>
          </a:prstGeom>
          <a:noFill/>
        </p:spPr>
        <p:txBody>
          <a:bodyPr wrap="square" rtlCol="0">
            <a:spAutoFit/>
          </a:bodyPr>
          <a:lstStyle/>
          <a:p>
            <a:r>
              <a:rPr lang="en-US" sz="3200" dirty="0"/>
              <a:t>And you have it.</a:t>
            </a:r>
          </a:p>
        </p:txBody>
      </p:sp>
      <p:pic>
        <p:nvPicPr>
          <p:cNvPr id="3" name="Picture 2">
            <a:extLst>
              <a:ext uri="{FF2B5EF4-FFF2-40B4-BE49-F238E27FC236}">
                <a16:creationId xmlns:a16="http://schemas.microsoft.com/office/drawing/2014/main" id="{FFB7CCAD-E0C3-144C-A86F-950F36651E33}"/>
              </a:ext>
            </a:extLst>
          </p:cNvPr>
          <p:cNvPicPr>
            <a:picLocks noChangeAspect="1"/>
          </p:cNvPicPr>
          <p:nvPr/>
        </p:nvPicPr>
        <p:blipFill>
          <a:blip r:embed="rId3"/>
          <a:stretch>
            <a:fillRect/>
          </a:stretch>
        </p:blipFill>
        <p:spPr>
          <a:xfrm>
            <a:off x="1696064" y="878841"/>
            <a:ext cx="8728587" cy="5588143"/>
          </a:xfrm>
          <a:prstGeom prst="rect">
            <a:avLst/>
          </a:prstGeom>
        </p:spPr>
      </p:pic>
    </p:spTree>
    <p:extLst>
      <p:ext uri="{BB962C8B-B14F-4D97-AF65-F5344CB8AC3E}">
        <p14:creationId xmlns:p14="http://schemas.microsoft.com/office/powerpoint/2010/main" val="2788555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ADC08E7-18D2-404C-8253-9A3BC923AC4C}"/>
              </a:ext>
            </a:extLst>
          </p:cNvPr>
          <p:cNvSpPr txBox="1"/>
          <p:nvPr/>
        </p:nvSpPr>
        <p:spPr>
          <a:xfrm>
            <a:off x="1445342" y="294066"/>
            <a:ext cx="9910916" cy="584775"/>
          </a:xfrm>
          <a:prstGeom prst="rect">
            <a:avLst/>
          </a:prstGeom>
          <a:noFill/>
        </p:spPr>
        <p:txBody>
          <a:bodyPr wrap="square" rtlCol="0">
            <a:spAutoFit/>
          </a:bodyPr>
          <a:lstStyle/>
          <a:p>
            <a:r>
              <a:rPr lang="en-US" sz="3200" dirty="0"/>
              <a:t>And can collect more with just a few people</a:t>
            </a:r>
          </a:p>
        </p:txBody>
      </p:sp>
      <p:pic>
        <p:nvPicPr>
          <p:cNvPr id="3" name="Picture 2">
            <a:extLst>
              <a:ext uri="{FF2B5EF4-FFF2-40B4-BE49-F238E27FC236}">
                <a16:creationId xmlns:a16="http://schemas.microsoft.com/office/drawing/2014/main" id="{A759D4D3-FFD8-DD43-8C84-B7C598D7246F}"/>
              </a:ext>
            </a:extLst>
          </p:cNvPr>
          <p:cNvPicPr>
            <a:picLocks noChangeAspect="1"/>
          </p:cNvPicPr>
          <p:nvPr/>
        </p:nvPicPr>
        <p:blipFill>
          <a:blip r:embed="rId3"/>
          <a:stretch>
            <a:fillRect/>
          </a:stretch>
        </p:blipFill>
        <p:spPr>
          <a:xfrm>
            <a:off x="1563328" y="878841"/>
            <a:ext cx="7895303" cy="5921477"/>
          </a:xfrm>
          <a:prstGeom prst="rect">
            <a:avLst/>
          </a:prstGeom>
        </p:spPr>
      </p:pic>
    </p:spTree>
    <p:extLst>
      <p:ext uri="{BB962C8B-B14F-4D97-AF65-F5344CB8AC3E}">
        <p14:creationId xmlns:p14="http://schemas.microsoft.com/office/powerpoint/2010/main" val="15181463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18960F-157F-5844-9E49-8D24EB97A988}"/>
              </a:ext>
            </a:extLst>
          </p:cNvPr>
          <p:cNvSpPr txBox="1"/>
          <p:nvPr/>
        </p:nvSpPr>
        <p:spPr>
          <a:xfrm>
            <a:off x="304801" y="55524"/>
            <a:ext cx="6192981" cy="646331"/>
          </a:xfrm>
          <a:prstGeom prst="rect">
            <a:avLst/>
          </a:prstGeom>
          <a:noFill/>
        </p:spPr>
        <p:txBody>
          <a:bodyPr wrap="square" rtlCol="0">
            <a:spAutoFit/>
          </a:bodyPr>
          <a:lstStyle/>
          <a:p>
            <a:r>
              <a:rPr lang="en-US" sz="3600" dirty="0"/>
              <a:t>Data matters because….</a:t>
            </a:r>
          </a:p>
        </p:txBody>
      </p:sp>
      <p:graphicFrame>
        <p:nvGraphicFramePr>
          <p:cNvPr id="5" name="Content Placeholder 3">
            <a:extLst>
              <a:ext uri="{FF2B5EF4-FFF2-40B4-BE49-F238E27FC236}">
                <a16:creationId xmlns:a16="http://schemas.microsoft.com/office/drawing/2014/main" id="{27B8A371-0D66-B04A-92BB-842AB7EF1389}"/>
              </a:ext>
            </a:extLst>
          </p:cNvPr>
          <p:cNvGraphicFramePr>
            <a:graphicFrameLocks/>
          </p:cNvGraphicFramePr>
          <p:nvPr>
            <p:extLst>
              <p:ext uri="{D42A27DB-BD31-4B8C-83A1-F6EECF244321}">
                <p14:modId xmlns:p14="http://schemas.microsoft.com/office/powerpoint/2010/main" val="3121052414"/>
              </p:ext>
            </p:extLst>
          </p:nvPr>
        </p:nvGraphicFramePr>
        <p:xfrm>
          <a:off x="1950463" y="803558"/>
          <a:ext cx="8381999" cy="3317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Screen Shot 2015-03-04 at 12.24.04 PM.png">
            <a:extLst>
              <a:ext uri="{FF2B5EF4-FFF2-40B4-BE49-F238E27FC236}">
                <a16:creationId xmlns:a16="http://schemas.microsoft.com/office/drawing/2014/main" id="{5841C2E1-D589-0043-BF1C-BA68A3142D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95032">
            <a:off x="410835" y="976933"/>
            <a:ext cx="5139259" cy="5928753"/>
          </a:xfrm>
          <a:prstGeom prst="rect">
            <a:avLst/>
          </a:prstGeom>
          <a:ln>
            <a:solidFill>
              <a:srgbClr val="7F7F7F"/>
            </a:solidFill>
          </a:ln>
        </p:spPr>
      </p:pic>
      <p:pic>
        <p:nvPicPr>
          <p:cNvPr id="7" name="Picture 6">
            <a:extLst>
              <a:ext uri="{FF2B5EF4-FFF2-40B4-BE49-F238E27FC236}">
                <a16:creationId xmlns:a16="http://schemas.microsoft.com/office/drawing/2014/main" id="{0C9E1D74-A320-AC4E-B890-5A1008D9AB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00000">
            <a:off x="6586272" y="101460"/>
            <a:ext cx="3826393" cy="6802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450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0015A3-FC62-5849-90FD-C9D8F8E2F3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16" y="596339"/>
            <a:ext cx="10867766" cy="4883411"/>
          </a:xfrm>
          <a:prstGeom prst="rect">
            <a:avLst/>
          </a:prstGeom>
        </p:spPr>
      </p:pic>
      <p:sp>
        <p:nvSpPr>
          <p:cNvPr id="2" name="TextBox 1">
            <a:extLst>
              <a:ext uri="{FF2B5EF4-FFF2-40B4-BE49-F238E27FC236}">
                <a16:creationId xmlns:a16="http://schemas.microsoft.com/office/drawing/2014/main" id="{AC9CDF3E-9330-F14C-9C03-1C41191A2E54}"/>
              </a:ext>
            </a:extLst>
          </p:cNvPr>
          <p:cNvSpPr txBox="1"/>
          <p:nvPr/>
        </p:nvSpPr>
        <p:spPr>
          <a:xfrm>
            <a:off x="2881745" y="5479750"/>
            <a:ext cx="5943600" cy="400110"/>
          </a:xfrm>
          <a:prstGeom prst="rect">
            <a:avLst/>
          </a:prstGeom>
          <a:noFill/>
        </p:spPr>
        <p:txBody>
          <a:bodyPr wrap="square" rtlCol="0">
            <a:spAutoFit/>
          </a:bodyPr>
          <a:lstStyle/>
          <a:p>
            <a:pPr algn="ctr"/>
            <a:r>
              <a:rPr lang="en-US" sz="2000" b="1" dirty="0" err="1"/>
              <a:t>Farmersmarketmetrics.guide</a:t>
            </a:r>
            <a:endParaRPr lang="en-US" sz="2000" b="1" dirty="0"/>
          </a:p>
        </p:txBody>
      </p:sp>
    </p:spTree>
    <p:extLst>
      <p:ext uri="{BB962C8B-B14F-4D97-AF65-F5344CB8AC3E}">
        <p14:creationId xmlns:p14="http://schemas.microsoft.com/office/powerpoint/2010/main" val="19812222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9CDF3E-9330-F14C-9C03-1C41191A2E54}"/>
              </a:ext>
            </a:extLst>
          </p:cNvPr>
          <p:cNvSpPr txBox="1"/>
          <p:nvPr/>
        </p:nvSpPr>
        <p:spPr>
          <a:xfrm>
            <a:off x="2881745" y="5479750"/>
            <a:ext cx="5943600" cy="400110"/>
          </a:xfrm>
          <a:prstGeom prst="rect">
            <a:avLst/>
          </a:prstGeom>
          <a:noFill/>
        </p:spPr>
        <p:txBody>
          <a:bodyPr wrap="square" rtlCol="0">
            <a:spAutoFit/>
          </a:bodyPr>
          <a:lstStyle/>
          <a:p>
            <a:pPr algn="ctr"/>
            <a:r>
              <a:rPr lang="en-US" sz="2000" b="1" dirty="0" err="1"/>
              <a:t>Farmersmarketmetrics.guide</a:t>
            </a:r>
            <a:endParaRPr lang="en-US" sz="2000" b="1" dirty="0"/>
          </a:p>
        </p:txBody>
      </p:sp>
      <p:pic>
        <p:nvPicPr>
          <p:cNvPr id="5" name="Picture 4">
            <a:extLst>
              <a:ext uri="{FF2B5EF4-FFF2-40B4-BE49-F238E27FC236}">
                <a16:creationId xmlns:a16="http://schemas.microsoft.com/office/drawing/2014/main" id="{C6D34110-3585-104B-A674-CFE955FFA2CB}"/>
              </a:ext>
            </a:extLst>
          </p:cNvPr>
          <p:cNvPicPr>
            <a:picLocks noChangeAspect="1"/>
          </p:cNvPicPr>
          <p:nvPr/>
        </p:nvPicPr>
        <p:blipFill>
          <a:blip r:embed="rId3"/>
          <a:stretch>
            <a:fillRect/>
          </a:stretch>
        </p:blipFill>
        <p:spPr>
          <a:xfrm>
            <a:off x="1504334" y="280219"/>
            <a:ext cx="8632723" cy="6474542"/>
          </a:xfrm>
          <a:prstGeom prst="rect">
            <a:avLst/>
          </a:prstGeom>
        </p:spPr>
      </p:pic>
    </p:spTree>
    <p:extLst>
      <p:ext uri="{BB962C8B-B14F-4D97-AF65-F5344CB8AC3E}">
        <p14:creationId xmlns:p14="http://schemas.microsoft.com/office/powerpoint/2010/main" val="19848456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18960F-157F-5844-9E49-8D24EB97A988}"/>
              </a:ext>
            </a:extLst>
          </p:cNvPr>
          <p:cNvSpPr txBox="1"/>
          <p:nvPr/>
        </p:nvSpPr>
        <p:spPr>
          <a:xfrm>
            <a:off x="1605320" y="730678"/>
            <a:ext cx="6386945" cy="707886"/>
          </a:xfrm>
          <a:prstGeom prst="rect">
            <a:avLst/>
          </a:prstGeom>
          <a:noFill/>
        </p:spPr>
        <p:txBody>
          <a:bodyPr wrap="square" rtlCol="0">
            <a:spAutoFit/>
          </a:bodyPr>
          <a:lstStyle/>
          <a:p>
            <a:r>
              <a:rPr lang="en-US" sz="4000" dirty="0"/>
              <a:t>Data matters because….</a:t>
            </a:r>
          </a:p>
        </p:txBody>
      </p:sp>
      <p:sp useBgFill="1">
        <p:nvSpPr>
          <p:cNvPr id="3" name="TextBox 2">
            <a:extLst>
              <a:ext uri="{FF2B5EF4-FFF2-40B4-BE49-F238E27FC236}">
                <a16:creationId xmlns:a16="http://schemas.microsoft.com/office/drawing/2014/main" id="{67793BC9-ACE6-4A49-93AD-7F4E7E10C40E}"/>
              </a:ext>
            </a:extLst>
          </p:cNvPr>
          <p:cNvSpPr txBox="1"/>
          <p:nvPr/>
        </p:nvSpPr>
        <p:spPr>
          <a:xfrm>
            <a:off x="613876" y="3796562"/>
            <a:ext cx="11347937" cy="1323439"/>
          </a:xfrm>
          <a:prstGeom prst="rect">
            <a:avLst/>
          </a:prstGeom>
        </p:spPr>
        <p:txBody>
          <a:bodyPr wrap="square" rtlCol="0">
            <a:spAutoFit/>
          </a:bodyPr>
          <a:lstStyle/>
          <a:p>
            <a:r>
              <a:rPr lang="en-US" sz="4000" dirty="0"/>
              <a:t>Wisdom without any data is </a:t>
            </a:r>
          </a:p>
          <a:p>
            <a:r>
              <a:rPr lang="en-US" sz="4000" dirty="0"/>
              <a:t>just a hunch.”</a:t>
            </a:r>
          </a:p>
        </p:txBody>
      </p:sp>
      <p:sp>
        <p:nvSpPr>
          <p:cNvPr id="4" name="TextBox 3">
            <a:extLst>
              <a:ext uri="{FF2B5EF4-FFF2-40B4-BE49-F238E27FC236}">
                <a16:creationId xmlns:a16="http://schemas.microsoft.com/office/drawing/2014/main" id="{354F40A6-C522-1345-9596-2A79F7D0F013}"/>
              </a:ext>
            </a:extLst>
          </p:cNvPr>
          <p:cNvSpPr txBox="1"/>
          <p:nvPr/>
        </p:nvSpPr>
        <p:spPr>
          <a:xfrm>
            <a:off x="613876" y="1270198"/>
            <a:ext cx="12664428" cy="2769989"/>
          </a:xfrm>
          <a:prstGeom prst="rect">
            <a:avLst/>
          </a:prstGeom>
          <a:noFill/>
        </p:spPr>
        <p:txBody>
          <a:bodyPr wrap="square" rtlCol="0">
            <a:spAutoFit/>
          </a:bodyPr>
          <a:lstStyle/>
          <a:p>
            <a:endParaRPr lang="en-US" sz="4000" dirty="0"/>
          </a:p>
          <a:p>
            <a:r>
              <a:rPr lang="en-US" sz="4000" dirty="0"/>
              <a:t>“We move from data to information to knowledge to wisdom.</a:t>
            </a:r>
          </a:p>
          <a:p>
            <a:endParaRPr lang="en-US" sz="3600" dirty="0"/>
          </a:p>
          <a:p>
            <a:endParaRPr lang="en-US" dirty="0"/>
          </a:p>
        </p:txBody>
      </p:sp>
      <p:sp>
        <p:nvSpPr>
          <p:cNvPr id="5" name="TextBox 4">
            <a:extLst>
              <a:ext uri="{FF2B5EF4-FFF2-40B4-BE49-F238E27FC236}">
                <a16:creationId xmlns:a16="http://schemas.microsoft.com/office/drawing/2014/main" id="{B6A02C9D-AC08-714C-A923-851D5E356369}"/>
              </a:ext>
            </a:extLst>
          </p:cNvPr>
          <p:cNvSpPr txBox="1"/>
          <p:nvPr/>
        </p:nvSpPr>
        <p:spPr>
          <a:xfrm>
            <a:off x="7891670" y="5584262"/>
            <a:ext cx="2802755" cy="646331"/>
          </a:xfrm>
          <a:prstGeom prst="rect">
            <a:avLst/>
          </a:prstGeom>
          <a:noFill/>
        </p:spPr>
        <p:txBody>
          <a:bodyPr wrap="none" rtlCol="0">
            <a:spAutoFit/>
          </a:bodyPr>
          <a:lstStyle/>
          <a:p>
            <a:r>
              <a:rPr lang="en-US" dirty="0"/>
              <a:t>Toni Morrison</a:t>
            </a:r>
          </a:p>
          <a:p>
            <a:r>
              <a:rPr lang="en-US" dirty="0"/>
              <a:t>“The Source of Self-Regard”</a:t>
            </a:r>
          </a:p>
        </p:txBody>
      </p:sp>
    </p:spTree>
    <p:extLst>
      <p:ext uri="{BB962C8B-B14F-4D97-AF65-F5344CB8AC3E}">
        <p14:creationId xmlns:p14="http://schemas.microsoft.com/office/powerpoint/2010/main" val="102742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3E6DA2-DEFA-884D-ADA5-B4A82C06A56B}"/>
              </a:ext>
            </a:extLst>
          </p:cNvPr>
          <p:cNvPicPr>
            <a:picLocks noChangeAspect="1"/>
          </p:cNvPicPr>
          <p:nvPr/>
        </p:nvPicPr>
        <p:blipFill>
          <a:blip r:embed="rId3"/>
          <a:stretch>
            <a:fillRect/>
          </a:stretch>
        </p:blipFill>
        <p:spPr>
          <a:xfrm>
            <a:off x="4719737" y="176981"/>
            <a:ext cx="7265786" cy="4841631"/>
          </a:xfrm>
          <a:prstGeom prst="rect">
            <a:avLst/>
          </a:prstGeom>
          <a:ln>
            <a:solidFill>
              <a:schemeClr val="accent5">
                <a:lumMod val="75000"/>
              </a:schemeClr>
            </a:solidFill>
          </a:ln>
        </p:spPr>
      </p:pic>
      <p:pic>
        <p:nvPicPr>
          <p:cNvPr id="9" name="Picture 8">
            <a:extLst>
              <a:ext uri="{FF2B5EF4-FFF2-40B4-BE49-F238E27FC236}">
                <a16:creationId xmlns:a16="http://schemas.microsoft.com/office/drawing/2014/main" id="{9139BD22-28BD-8248-889A-67467A792AE5}"/>
              </a:ext>
            </a:extLst>
          </p:cNvPr>
          <p:cNvPicPr>
            <a:picLocks noChangeAspect="1"/>
          </p:cNvPicPr>
          <p:nvPr/>
        </p:nvPicPr>
        <p:blipFill>
          <a:blip r:embed="rId4"/>
          <a:stretch>
            <a:fillRect/>
          </a:stretch>
        </p:blipFill>
        <p:spPr>
          <a:xfrm>
            <a:off x="426568" y="1200547"/>
            <a:ext cx="5709770" cy="5421479"/>
          </a:xfrm>
          <a:prstGeom prst="rect">
            <a:avLst/>
          </a:prstGeom>
          <a:ln>
            <a:solidFill>
              <a:srgbClr val="92D050"/>
            </a:solidFill>
          </a:ln>
        </p:spPr>
      </p:pic>
    </p:spTree>
    <p:extLst>
      <p:ext uri="{BB962C8B-B14F-4D97-AF65-F5344CB8AC3E}">
        <p14:creationId xmlns:p14="http://schemas.microsoft.com/office/powerpoint/2010/main" val="1965124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DC196D-91A1-0B4A-A559-5B3FE915FEB5}"/>
              </a:ext>
            </a:extLst>
          </p:cNvPr>
          <p:cNvSpPr txBox="1"/>
          <p:nvPr/>
        </p:nvSpPr>
        <p:spPr>
          <a:xfrm>
            <a:off x="499349" y="347070"/>
            <a:ext cx="6800850" cy="1015663"/>
          </a:xfrm>
          <a:prstGeom prst="rect">
            <a:avLst/>
          </a:prstGeom>
          <a:noFill/>
        </p:spPr>
        <p:txBody>
          <a:bodyPr wrap="square" rtlCol="0">
            <a:spAutoFit/>
          </a:bodyPr>
          <a:lstStyle/>
          <a:p>
            <a:r>
              <a:rPr lang="en-US" sz="2400" dirty="0"/>
              <a:t>Potential and pressures are all around us.</a:t>
            </a:r>
          </a:p>
          <a:p>
            <a:endParaRPr lang="en-US" dirty="0"/>
          </a:p>
          <a:p>
            <a:endParaRPr lang="en-US" dirty="0"/>
          </a:p>
        </p:txBody>
      </p:sp>
      <p:sp>
        <p:nvSpPr>
          <p:cNvPr id="4" name="TextBox 3">
            <a:extLst>
              <a:ext uri="{FF2B5EF4-FFF2-40B4-BE49-F238E27FC236}">
                <a16:creationId xmlns:a16="http://schemas.microsoft.com/office/drawing/2014/main" id="{0716680A-932E-FD48-8F67-664BC4C904A5}"/>
              </a:ext>
            </a:extLst>
          </p:cNvPr>
          <p:cNvSpPr txBox="1"/>
          <p:nvPr/>
        </p:nvSpPr>
        <p:spPr>
          <a:xfrm>
            <a:off x="1312737" y="1085734"/>
            <a:ext cx="4905254" cy="646331"/>
          </a:xfrm>
          <a:prstGeom prst="rect">
            <a:avLst/>
          </a:prstGeom>
          <a:noFill/>
        </p:spPr>
        <p:txBody>
          <a:bodyPr wrap="none" rtlCol="0">
            <a:spAutoFit/>
          </a:bodyPr>
          <a:lstStyle/>
          <a:p>
            <a:r>
              <a:rPr lang="en-US" dirty="0"/>
              <a:t>Farmers markets &amp; CSAs growth/decline/retooling</a:t>
            </a:r>
          </a:p>
          <a:p>
            <a:endParaRPr lang="en-US" dirty="0"/>
          </a:p>
        </p:txBody>
      </p:sp>
      <p:sp>
        <p:nvSpPr>
          <p:cNvPr id="5" name="TextBox 4">
            <a:extLst>
              <a:ext uri="{FF2B5EF4-FFF2-40B4-BE49-F238E27FC236}">
                <a16:creationId xmlns:a16="http://schemas.microsoft.com/office/drawing/2014/main" id="{71DDA8F3-A33D-964B-9578-770F40ECDE27}"/>
              </a:ext>
            </a:extLst>
          </p:cNvPr>
          <p:cNvSpPr txBox="1"/>
          <p:nvPr/>
        </p:nvSpPr>
        <p:spPr>
          <a:xfrm>
            <a:off x="1845579" y="1722459"/>
            <a:ext cx="2596737" cy="369332"/>
          </a:xfrm>
          <a:prstGeom prst="rect">
            <a:avLst/>
          </a:prstGeom>
          <a:noFill/>
        </p:spPr>
        <p:txBody>
          <a:bodyPr wrap="none" rtlCol="0">
            <a:spAutoFit/>
          </a:bodyPr>
          <a:lstStyle/>
          <a:p>
            <a:r>
              <a:rPr lang="en-US" dirty="0"/>
              <a:t>Market location instability</a:t>
            </a:r>
          </a:p>
        </p:txBody>
      </p:sp>
      <p:sp>
        <p:nvSpPr>
          <p:cNvPr id="6" name="TextBox 5">
            <a:extLst>
              <a:ext uri="{FF2B5EF4-FFF2-40B4-BE49-F238E27FC236}">
                <a16:creationId xmlns:a16="http://schemas.microsoft.com/office/drawing/2014/main" id="{FE4E2DCE-7D63-704A-A685-C97CCB55F12C}"/>
              </a:ext>
            </a:extLst>
          </p:cNvPr>
          <p:cNvSpPr txBox="1"/>
          <p:nvPr/>
        </p:nvSpPr>
        <p:spPr>
          <a:xfrm>
            <a:off x="2539355" y="2367760"/>
            <a:ext cx="8476295" cy="923330"/>
          </a:xfrm>
          <a:prstGeom prst="rect">
            <a:avLst/>
          </a:prstGeom>
          <a:noFill/>
        </p:spPr>
        <p:txBody>
          <a:bodyPr wrap="none" rtlCol="0">
            <a:spAutoFit/>
          </a:bodyPr>
          <a:lstStyle/>
          <a:p>
            <a:r>
              <a:rPr lang="en-US" dirty="0"/>
              <a:t>SNAP/vouchers/incentives programs are multiplying w/partners expecting more impact. </a:t>
            </a:r>
          </a:p>
          <a:p>
            <a:endParaRPr lang="en-US" dirty="0"/>
          </a:p>
          <a:p>
            <a:r>
              <a:rPr lang="en-US" dirty="0"/>
              <a:t>	</a:t>
            </a:r>
          </a:p>
        </p:txBody>
      </p:sp>
      <p:sp>
        <p:nvSpPr>
          <p:cNvPr id="9" name="TextBox 8">
            <a:extLst>
              <a:ext uri="{FF2B5EF4-FFF2-40B4-BE49-F238E27FC236}">
                <a16:creationId xmlns:a16="http://schemas.microsoft.com/office/drawing/2014/main" id="{960C869B-BFA9-3646-B188-DBC35ECAEACF}"/>
              </a:ext>
            </a:extLst>
          </p:cNvPr>
          <p:cNvSpPr txBox="1"/>
          <p:nvPr/>
        </p:nvSpPr>
        <p:spPr>
          <a:xfrm>
            <a:off x="3899774" y="3706937"/>
            <a:ext cx="2957926" cy="369332"/>
          </a:xfrm>
          <a:prstGeom prst="rect">
            <a:avLst/>
          </a:prstGeom>
          <a:noFill/>
        </p:spPr>
        <p:txBody>
          <a:bodyPr wrap="none" rtlCol="0">
            <a:spAutoFit/>
          </a:bodyPr>
          <a:lstStyle/>
          <a:p>
            <a:r>
              <a:rPr lang="en-US" dirty="0"/>
              <a:t>Corporate takeover of “local”</a:t>
            </a:r>
          </a:p>
        </p:txBody>
      </p:sp>
      <p:sp>
        <p:nvSpPr>
          <p:cNvPr id="10" name="TextBox 9">
            <a:extLst>
              <a:ext uri="{FF2B5EF4-FFF2-40B4-BE49-F238E27FC236}">
                <a16:creationId xmlns:a16="http://schemas.microsoft.com/office/drawing/2014/main" id="{D351E9F1-789A-DD40-A104-DEFA3C8546F7}"/>
              </a:ext>
            </a:extLst>
          </p:cNvPr>
          <p:cNvSpPr txBox="1"/>
          <p:nvPr/>
        </p:nvSpPr>
        <p:spPr>
          <a:xfrm>
            <a:off x="4442316" y="4395580"/>
            <a:ext cx="4136199" cy="369332"/>
          </a:xfrm>
          <a:prstGeom prst="rect">
            <a:avLst/>
          </a:prstGeom>
          <a:noFill/>
        </p:spPr>
        <p:txBody>
          <a:bodyPr wrap="square" rtlCol="0">
            <a:spAutoFit/>
          </a:bodyPr>
          <a:lstStyle/>
          <a:p>
            <a:r>
              <a:rPr lang="en-US" dirty="0"/>
              <a:t>Rural places are losing population</a:t>
            </a:r>
          </a:p>
        </p:txBody>
      </p:sp>
      <p:sp>
        <p:nvSpPr>
          <p:cNvPr id="7" name="TextBox 6">
            <a:extLst>
              <a:ext uri="{FF2B5EF4-FFF2-40B4-BE49-F238E27FC236}">
                <a16:creationId xmlns:a16="http://schemas.microsoft.com/office/drawing/2014/main" id="{B9A9DAFD-E2DC-FB4D-BC89-FC134D8D17B9}"/>
              </a:ext>
            </a:extLst>
          </p:cNvPr>
          <p:cNvSpPr txBox="1"/>
          <p:nvPr/>
        </p:nvSpPr>
        <p:spPr>
          <a:xfrm>
            <a:off x="5122580" y="5084223"/>
            <a:ext cx="6024341" cy="646331"/>
          </a:xfrm>
          <a:prstGeom prst="rect">
            <a:avLst/>
          </a:prstGeom>
          <a:noFill/>
        </p:spPr>
        <p:txBody>
          <a:bodyPr wrap="none" rtlCol="0">
            <a:spAutoFit/>
          </a:bodyPr>
          <a:lstStyle/>
          <a:p>
            <a:r>
              <a:rPr lang="en-US" dirty="0"/>
              <a:t>Overall food shopping fragmentation and increased interest in </a:t>
            </a:r>
          </a:p>
          <a:p>
            <a:r>
              <a:rPr lang="en-US" dirty="0"/>
              <a:t>healthy food, and decreased loyalty to long-time brands</a:t>
            </a:r>
          </a:p>
        </p:txBody>
      </p:sp>
      <p:sp>
        <p:nvSpPr>
          <p:cNvPr id="8" name="TextBox 7">
            <a:extLst>
              <a:ext uri="{FF2B5EF4-FFF2-40B4-BE49-F238E27FC236}">
                <a16:creationId xmlns:a16="http://schemas.microsoft.com/office/drawing/2014/main" id="{7306F0AF-3BDE-214F-8A7A-86974C6AF82B}"/>
              </a:ext>
            </a:extLst>
          </p:cNvPr>
          <p:cNvSpPr txBox="1"/>
          <p:nvPr/>
        </p:nvSpPr>
        <p:spPr>
          <a:xfrm>
            <a:off x="3143947" y="3018294"/>
            <a:ext cx="4413776" cy="369332"/>
          </a:xfrm>
          <a:prstGeom prst="rect">
            <a:avLst/>
          </a:prstGeom>
          <a:noFill/>
        </p:spPr>
        <p:txBody>
          <a:bodyPr wrap="square" rtlCol="0">
            <a:spAutoFit/>
          </a:bodyPr>
          <a:lstStyle/>
          <a:p>
            <a:r>
              <a:rPr lang="en-US" dirty="0"/>
              <a:t>Increase in technology for food and farming</a:t>
            </a:r>
          </a:p>
        </p:txBody>
      </p:sp>
    </p:spTree>
    <p:extLst>
      <p:ext uri="{BB962C8B-B14F-4D97-AF65-F5344CB8AC3E}">
        <p14:creationId xmlns:p14="http://schemas.microsoft.com/office/powerpoint/2010/main" val="78855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18960F-157F-5844-9E49-8D24EB97A988}"/>
              </a:ext>
            </a:extLst>
          </p:cNvPr>
          <p:cNvSpPr txBox="1"/>
          <p:nvPr/>
        </p:nvSpPr>
        <p:spPr>
          <a:xfrm>
            <a:off x="221673" y="378906"/>
            <a:ext cx="4939866" cy="646331"/>
          </a:xfrm>
          <a:prstGeom prst="rect">
            <a:avLst/>
          </a:prstGeom>
          <a:noFill/>
        </p:spPr>
        <p:txBody>
          <a:bodyPr wrap="square" rtlCol="0">
            <a:spAutoFit/>
          </a:bodyPr>
          <a:lstStyle/>
          <a:p>
            <a:r>
              <a:rPr lang="en-US" sz="3600" dirty="0"/>
              <a:t>Data matters because….</a:t>
            </a:r>
          </a:p>
        </p:txBody>
      </p:sp>
      <p:sp>
        <p:nvSpPr>
          <p:cNvPr id="3" name="TextBox 2">
            <a:extLst>
              <a:ext uri="{FF2B5EF4-FFF2-40B4-BE49-F238E27FC236}">
                <a16:creationId xmlns:a16="http://schemas.microsoft.com/office/drawing/2014/main" id="{67793BC9-ACE6-4A49-93AD-7F4E7E10C40E}"/>
              </a:ext>
            </a:extLst>
          </p:cNvPr>
          <p:cNvSpPr txBox="1"/>
          <p:nvPr/>
        </p:nvSpPr>
        <p:spPr>
          <a:xfrm>
            <a:off x="543645" y="1177637"/>
            <a:ext cx="11360727" cy="1077218"/>
          </a:xfrm>
          <a:prstGeom prst="rect">
            <a:avLst/>
          </a:prstGeom>
          <a:noFill/>
        </p:spPr>
        <p:txBody>
          <a:bodyPr wrap="square" rtlCol="0">
            <a:spAutoFit/>
          </a:bodyPr>
          <a:lstStyle/>
          <a:p>
            <a:r>
              <a:rPr lang="en-US" sz="3200" dirty="0"/>
              <a:t>…producers are increasingly beset by offers from more outlets at which to sell their goods…</a:t>
            </a:r>
          </a:p>
        </p:txBody>
      </p:sp>
      <p:sp>
        <p:nvSpPr>
          <p:cNvPr id="4" name="TextBox 3">
            <a:extLst>
              <a:ext uri="{FF2B5EF4-FFF2-40B4-BE49-F238E27FC236}">
                <a16:creationId xmlns:a16="http://schemas.microsoft.com/office/drawing/2014/main" id="{F38B1586-74AB-5942-8706-85BCC27E4FAB}"/>
              </a:ext>
            </a:extLst>
          </p:cNvPr>
          <p:cNvSpPr txBox="1"/>
          <p:nvPr/>
        </p:nvSpPr>
        <p:spPr>
          <a:xfrm>
            <a:off x="1641474" y="2407255"/>
            <a:ext cx="10716780" cy="1077218"/>
          </a:xfrm>
          <a:prstGeom prst="rect">
            <a:avLst/>
          </a:prstGeom>
          <a:noFill/>
        </p:spPr>
        <p:txBody>
          <a:bodyPr wrap="square" rtlCol="0">
            <a:spAutoFit/>
          </a:bodyPr>
          <a:lstStyle/>
          <a:p>
            <a:r>
              <a:rPr lang="en-US" dirty="0"/>
              <a:t>…</a:t>
            </a:r>
            <a:r>
              <a:rPr lang="en-US" sz="3200" dirty="0"/>
              <a:t>with little data available to show how they will be a good partner for that business.</a:t>
            </a:r>
          </a:p>
        </p:txBody>
      </p:sp>
      <p:sp>
        <p:nvSpPr>
          <p:cNvPr id="7" name="Rectangle 6">
            <a:extLst>
              <a:ext uri="{FF2B5EF4-FFF2-40B4-BE49-F238E27FC236}">
                <a16:creationId xmlns:a16="http://schemas.microsoft.com/office/drawing/2014/main" id="{E7EA2D89-99DB-E349-A277-B856A7EB0880}"/>
              </a:ext>
            </a:extLst>
          </p:cNvPr>
          <p:cNvSpPr/>
          <p:nvPr/>
        </p:nvSpPr>
        <p:spPr>
          <a:xfrm>
            <a:off x="1080655" y="3976255"/>
            <a:ext cx="10280072" cy="1477328"/>
          </a:xfrm>
          <a:prstGeom prst="rect">
            <a:avLst/>
          </a:prstGeom>
        </p:spPr>
        <p:txBody>
          <a:bodyPr wrap="square">
            <a:spAutoFit/>
          </a:bodyPr>
          <a:lstStyle/>
          <a:p>
            <a:r>
              <a:rPr lang="en-US" dirty="0"/>
              <a:t>“The majority of producers selling at farmers markets utilized only direct market channels, including both</a:t>
            </a:r>
            <a:br>
              <a:rPr lang="en-US" dirty="0"/>
            </a:br>
            <a:r>
              <a:rPr lang="en-US" dirty="0"/>
              <a:t>direct-to-consumer and direct-to-retail channels.</a:t>
            </a:r>
            <a:br>
              <a:rPr lang="en-US" dirty="0"/>
            </a:br>
            <a:r>
              <a:rPr lang="en-US" dirty="0"/>
              <a:t>The next largest majority relied on an average of four market channels, including both wholesale</a:t>
            </a:r>
            <a:br>
              <a:rPr lang="en-US" dirty="0"/>
            </a:br>
            <a:r>
              <a:rPr lang="en-US" dirty="0"/>
              <a:t>and direct market channels.”</a:t>
            </a:r>
          </a:p>
          <a:p>
            <a:r>
              <a:rPr lang="en-US" dirty="0"/>
              <a:t>														-2017 VT  Farmers Market Report</a:t>
            </a:r>
          </a:p>
        </p:txBody>
      </p:sp>
    </p:spTree>
    <p:extLst>
      <p:ext uri="{BB962C8B-B14F-4D97-AF65-F5344CB8AC3E}">
        <p14:creationId xmlns:p14="http://schemas.microsoft.com/office/powerpoint/2010/main" val="3951463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8C3375-9B5A-C044-8ECE-5585B448A5E0}"/>
              </a:ext>
            </a:extLst>
          </p:cNvPr>
          <p:cNvPicPr>
            <a:picLocks noChangeAspect="1"/>
          </p:cNvPicPr>
          <p:nvPr/>
        </p:nvPicPr>
        <p:blipFill>
          <a:blip r:embed="rId3"/>
          <a:stretch>
            <a:fillRect/>
          </a:stretch>
        </p:blipFill>
        <p:spPr>
          <a:xfrm>
            <a:off x="242699" y="424981"/>
            <a:ext cx="4683314" cy="6123654"/>
          </a:xfrm>
          <a:prstGeom prst="rect">
            <a:avLst/>
          </a:prstGeom>
        </p:spPr>
      </p:pic>
      <p:sp>
        <p:nvSpPr>
          <p:cNvPr id="5" name="TextBox 4">
            <a:extLst>
              <a:ext uri="{FF2B5EF4-FFF2-40B4-BE49-F238E27FC236}">
                <a16:creationId xmlns:a16="http://schemas.microsoft.com/office/drawing/2014/main" id="{CA5902BF-9AD0-5043-AFF8-B50B756E1D7A}"/>
              </a:ext>
            </a:extLst>
          </p:cNvPr>
          <p:cNvSpPr txBox="1"/>
          <p:nvPr/>
        </p:nvSpPr>
        <p:spPr>
          <a:xfrm>
            <a:off x="5147687" y="637310"/>
            <a:ext cx="6781078" cy="5355312"/>
          </a:xfrm>
          <a:prstGeom prst="rect">
            <a:avLst/>
          </a:prstGeom>
          <a:blipFill>
            <a:blip r:embed="rId4"/>
            <a:tile tx="0" ty="0" sx="100000" sy="100000" flip="none" algn="tl"/>
          </a:blipFill>
        </p:spPr>
        <p:txBody>
          <a:bodyPr wrap="square" rtlCol="0">
            <a:spAutoFit/>
          </a:bodyPr>
          <a:lstStyle/>
          <a:p>
            <a:r>
              <a:rPr lang="en-US" dirty="0"/>
              <a:t>Reported reasons to sell at the market were as follows (ranked): </a:t>
            </a:r>
          </a:p>
          <a:p>
            <a:endParaRPr lang="en-US" dirty="0"/>
          </a:p>
          <a:p>
            <a:r>
              <a:rPr lang="en-US" dirty="0"/>
              <a:t>I have good relationships with the customers who attend; </a:t>
            </a:r>
          </a:p>
          <a:p>
            <a:r>
              <a:rPr lang="en-US" dirty="0"/>
              <a:t>It provides an opportunity for me to connect with new customers; </a:t>
            </a:r>
          </a:p>
          <a:p>
            <a:r>
              <a:rPr lang="en-US" dirty="0"/>
              <a:t>I make good money;</a:t>
            </a:r>
            <a:br>
              <a:rPr lang="en-US" dirty="0"/>
            </a:br>
            <a:r>
              <a:rPr lang="en-US" dirty="0"/>
              <a:t>I like the social atmosphere; </a:t>
            </a:r>
          </a:p>
          <a:p>
            <a:r>
              <a:rPr lang="en-US" dirty="0"/>
              <a:t>It’s close to my farm, work kitchen, or </a:t>
            </a:r>
          </a:p>
          <a:p>
            <a:r>
              <a:rPr lang="en-US" dirty="0"/>
              <a:t>place of business; </a:t>
            </a:r>
          </a:p>
          <a:p>
            <a:r>
              <a:rPr lang="en-US" dirty="0"/>
              <a:t>The market accepts SNAP EBT or other government food assistance benefits; </a:t>
            </a:r>
          </a:p>
          <a:p>
            <a:r>
              <a:rPr lang="en-US" dirty="0"/>
              <a:t>The market has high quality standards for locally produced food; </a:t>
            </a:r>
          </a:p>
          <a:p>
            <a:r>
              <a:rPr lang="en-US" dirty="0"/>
              <a:t>The market accepts credit and debit cards; </a:t>
            </a:r>
          </a:p>
          <a:p>
            <a:r>
              <a:rPr lang="en-US" dirty="0"/>
              <a:t>It’s easy to communicate with the market managers and staff.</a:t>
            </a:r>
          </a:p>
          <a:p>
            <a:endParaRPr lang="en-US" dirty="0"/>
          </a:p>
          <a:p>
            <a:endParaRPr lang="en-US" dirty="0"/>
          </a:p>
          <a:p>
            <a:r>
              <a:rPr lang="en-US" b="1" dirty="0"/>
              <a:t>STRENGTHENING PITTSBURGH’S FARMERS MARKETS, Report 2018 (FMC, City of Pittsburgh)</a:t>
            </a:r>
            <a:endParaRPr lang="en-US" dirty="0"/>
          </a:p>
          <a:p>
            <a:endParaRPr lang="en-US" dirty="0"/>
          </a:p>
          <a:p>
            <a:endParaRPr lang="en-US" dirty="0"/>
          </a:p>
        </p:txBody>
      </p:sp>
    </p:spTree>
    <p:extLst>
      <p:ext uri="{BB962C8B-B14F-4D97-AF65-F5344CB8AC3E}">
        <p14:creationId xmlns:p14="http://schemas.microsoft.com/office/powerpoint/2010/main" val="376674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18960F-157F-5844-9E49-8D24EB97A988}"/>
              </a:ext>
            </a:extLst>
          </p:cNvPr>
          <p:cNvSpPr txBox="1"/>
          <p:nvPr/>
        </p:nvSpPr>
        <p:spPr>
          <a:xfrm>
            <a:off x="152401" y="440977"/>
            <a:ext cx="4939866" cy="646331"/>
          </a:xfrm>
          <a:prstGeom prst="rect">
            <a:avLst/>
          </a:prstGeom>
          <a:noFill/>
        </p:spPr>
        <p:txBody>
          <a:bodyPr wrap="square" rtlCol="0">
            <a:spAutoFit/>
          </a:bodyPr>
          <a:lstStyle/>
          <a:p>
            <a:r>
              <a:rPr lang="en-US" sz="3600" dirty="0"/>
              <a:t>Data matters because….</a:t>
            </a:r>
          </a:p>
        </p:txBody>
      </p:sp>
      <p:sp>
        <p:nvSpPr>
          <p:cNvPr id="3" name="TextBox 2">
            <a:extLst>
              <a:ext uri="{FF2B5EF4-FFF2-40B4-BE49-F238E27FC236}">
                <a16:creationId xmlns:a16="http://schemas.microsoft.com/office/drawing/2014/main" id="{67793BC9-ACE6-4A49-93AD-7F4E7E10C40E}"/>
              </a:ext>
            </a:extLst>
          </p:cNvPr>
          <p:cNvSpPr txBox="1"/>
          <p:nvPr/>
        </p:nvSpPr>
        <p:spPr>
          <a:xfrm>
            <a:off x="831273" y="1348402"/>
            <a:ext cx="11360727" cy="1077218"/>
          </a:xfrm>
          <a:prstGeom prst="rect">
            <a:avLst/>
          </a:prstGeom>
          <a:noFill/>
        </p:spPr>
        <p:txBody>
          <a:bodyPr wrap="square" rtlCol="0">
            <a:spAutoFit/>
          </a:bodyPr>
          <a:lstStyle/>
          <a:p>
            <a:r>
              <a:rPr lang="en-US" sz="3200" dirty="0"/>
              <a:t>Saturation?</a:t>
            </a:r>
          </a:p>
          <a:p>
            <a:endParaRPr lang="en-US" sz="3200" dirty="0"/>
          </a:p>
        </p:txBody>
      </p:sp>
      <p:sp>
        <p:nvSpPr>
          <p:cNvPr id="4" name="TextBox 3">
            <a:extLst>
              <a:ext uri="{FF2B5EF4-FFF2-40B4-BE49-F238E27FC236}">
                <a16:creationId xmlns:a16="http://schemas.microsoft.com/office/drawing/2014/main" id="{F38B1586-74AB-5942-8706-85BCC27E4FAB}"/>
              </a:ext>
            </a:extLst>
          </p:cNvPr>
          <p:cNvSpPr txBox="1"/>
          <p:nvPr/>
        </p:nvSpPr>
        <p:spPr>
          <a:xfrm>
            <a:off x="3039838" y="1858104"/>
            <a:ext cx="10716780" cy="1077218"/>
          </a:xfrm>
          <a:prstGeom prst="rect">
            <a:avLst/>
          </a:prstGeom>
          <a:noFill/>
        </p:spPr>
        <p:txBody>
          <a:bodyPr wrap="square" rtlCol="0">
            <a:spAutoFit/>
          </a:bodyPr>
          <a:lstStyle/>
          <a:p>
            <a:r>
              <a:rPr lang="en-US" sz="3200" dirty="0"/>
              <a:t>Or stagnation?</a:t>
            </a:r>
          </a:p>
          <a:p>
            <a:endParaRPr lang="en-US" sz="3200" dirty="0"/>
          </a:p>
        </p:txBody>
      </p:sp>
      <p:sp>
        <p:nvSpPr>
          <p:cNvPr id="5" name="TextBox 4">
            <a:extLst>
              <a:ext uri="{FF2B5EF4-FFF2-40B4-BE49-F238E27FC236}">
                <a16:creationId xmlns:a16="http://schemas.microsoft.com/office/drawing/2014/main" id="{04DE998D-8994-C141-A322-FF59958D0B26}"/>
              </a:ext>
            </a:extLst>
          </p:cNvPr>
          <p:cNvSpPr txBox="1"/>
          <p:nvPr/>
        </p:nvSpPr>
        <p:spPr>
          <a:xfrm>
            <a:off x="4300684" y="2733816"/>
            <a:ext cx="7314684" cy="646331"/>
          </a:xfrm>
          <a:prstGeom prst="rect">
            <a:avLst/>
          </a:prstGeom>
          <a:noFill/>
        </p:spPr>
        <p:txBody>
          <a:bodyPr wrap="square" rtlCol="0">
            <a:spAutoFit/>
          </a:bodyPr>
          <a:lstStyle/>
          <a:p>
            <a:r>
              <a:rPr lang="en-US" sz="3600" dirty="0"/>
              <a:t>Data will tell us which is which.</a:t>
            </a:r>
          </a:p>
        </p:txBody>
      </p:sp>
      <p:sp>
        <p:nvSpPr>
          <p:cNvPr id="6" name="TextBox 5">
            <a:extLst>
              <a:ext uri="{FF2B5EF4-FFF2-40B4-BE49-F238E27FC236}">
                <a16:creationId xmlns:a16="http://schemas.microsoft.com/office/drawing/2014/main" id="{9FFF6FFE-25B9-7441-A1B9-817802FE2E33}"/>
              </a:ext>
            </a:extLst>
          </p:cNvPr>
          <p:cNvSpPr txBox="1"/>
          <p:nvPr/>
        </p:nvSpPr>
        <p:spPr>
          <a:xfrm>
            <a:off x="581891" y="3796145"/>
            <a:ext cx="31108186" cy="1477328"/>
          </a:xfrm>
          <a:prstGeom prst="rect">
            <a:avLst/>
          </a:prstGeom>
          <a:noFill/>
        </p:spPr>
        <p:txBody>
          <a:bodyPr wrap="square" rtlCol="0">
            <a:spAutoFit/>
          </a:bodyPr>
          <a:lstStyle/>
          <a:p>
            <a:r>
              <a:rPr lang="en-US" dirty="0"/>
              <a:t>“I listen to people working on agricultural ideas talk about “food systems,” but I don’t know what they’re </a:t>
            </a:r>
          </a:p>
          <a:p>
            <a:r>
              <a:rPr lang="en-US" dirty="0"/>
              <a:t>referring to. We don’t have one. There is a system that’s highly dependent on poisons and petroleum. </a:t>
            </a:r>
          </a:p>
          <a:p>
            <a:r>
              <a:rPr lang="en-US" dirty="0"/>
              <a:t>And maybe some places have the beginnings of a small food system. But we’re not there yet.”</a:t>
            </a:r>
          </a:p>
          <a:p>
            <a:r>
              <a:rPr lang="en-US" dirty="0"/>
              <a:t>- Mary Berry, The Berry Center</a:t>
            </a:r>
          </a:p>
          <a:p>
            <a:endParaRPr lang="en-US" dirty="0"/>
          </a:p>
        </p:txBody>
      </p:sp>
    </p:spTree>
    <p:extLst>
      <p:ext uri="{BB962C8B-B14F-4D97-AF65-F5344CB8AC3E}">
        <p14:creationId xmlns:p14="http://schemas.microsoft.com/office/powerpoint/2010/main" val="1680601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E899F4-1FEF-0B43-A68E-DBB888747FD2}"/>
              </a:ext>
            </a:extLst>
          </p:cNvPr>
          <p:cNvSpPr txBox="1"/>
          <p:nvPr/>
        </p:nvSpPr>
        <p:spPr>
          <a:xfrm>
            <a:off x="3246783" y="1139687"/>
            <a:ext cx="6302027" cy="584775"/>
          </a:xfrm>
          <a:prstGeom prst="rect">
            <a:avLst/>
          </a:prstGeom>
          <a:noFill/>
        </p:spPr>
        <p:txBody>
          <a:bodyPr wrap="square" rtlCol="0">
            <a:spAutoFit/>
          </a:bodyPr>
          <a:lstStyle/>
          <a:p>
            <a:r>
              <a:rPr lang="en-US" dirty="0"/>
              <a:t> </a:t>
            </a:r>
            <a:r>
              <a:rPr lang="en-US" sz="3200" dirty="0"/>
              <a:t>“Why Markets Fail”</a:t>
            </a:r>
          </a:p>
        </p:txBody>
      </p:sp>
      <p:sp useBgFill="1">
        <p:nvSpPr>
          <p:cNvPr id="2" name="Rectangle 1">
            <a:extLst>
              <a:ext uri="{FF2B5EF4-FFF2-40B4-BE49-F238E27FC236}">
                <a16:creationId xmlns:a16="http://schemas.microsoft.com/office/drawing/2014/main" id="{79851E48-E1A0-C141-A280-F85D8AD2D60B}"/>
              </a:ext>
            </a:extLst>
          </p:cNvPr>
          <p:cNvSpPr/>
          <p:nvPr/>
        </p:nvSpPr>
        <p:spPr>
          <a:xfrm>
            <a:off x="1770187" y="2089926"/>
            <a:ext cx="8288214" cy="3139321"/>
          </a:xfrm>
          <a:prstGeom prst="rect">
            <a:avLst/>
          </a:prstGeom>
        </p:spPr>
        <p:txBody>
          <a:bodyPr wrap="square">
            <a:spAutoFit/>
          </a:bodyPr>
          <a:lstStyle/>
          <a:p>
            <a:r>
              <a:rPr lang="en-US" dirty="0">
                <a:solidFill>
                  <a:srgbClr val="525252"/>
                </a:solidFill>
                <a:latin typeface="Roboto"/>
              </a:rPr>
              <a:t>New markets were most vulnerable to failure with 24 percent closing during or after their first year of operation. </a:t>
            </a:r>
          </a:p>
          <a:p>
            <a:r>
              <a:rPr lang="en-US" dirty="0">
                <a:solidFill>
                  <a:srgbClr val="525252"/>
                </a:solidFill>
                <a:latin typeface="Roboto"/>
              </a:rPr>
              <a:t>Other factors that increased risk of market failure, included:</a:t>
            </a:r>
          </a:p>
          <a:p>
            <a:endParaRPr lang="en-US" dirty="0">
              <a:solidFill>
                <a:srgbClr val="525252"/>
              </a:solidFill>
              <a:latin typeface="Roboto"/>
            </a:endParaRPr>
          </a:p>
          <a:p>
            <a:pPr>
              <a:buFont typeface="Arial" panose="020B0604020202020204" pitchFamily="34" charset="0"/>
              <a:buChar char="•"/>
            </a:pPr>
            <a:r>
              <a:rPr lang="en-US" dirty="0">
                <a:solidFill>
                  <a:srgbClr val="525252"/>
                </a:solidFill>
                <a:latin typeface="Roboto"/>
              </a:rPr>
              <a:t>Small number of vendors;</a:t>
            </a:r>
          </a:p>
          <a:p>
            <a:pPr>
              <a:buFont typeface="Arial" panose="020B0604020202020204" pitchFamily="34" charset="0"/>
              <a:buChar char="•"/>
            </a:pPr>
            <a:r>
              <a:rPr lang="en-US" dirty="0">
                <a:solidFill>
                  <a:srgbClr val="525252"/>
                </a:solidFill>
                <a:latin typeface="Roboto"/>
              </a:rPr>
              <a:t>Need for a greater variety of farm products with specific emphasis on fruits and vegetables - products considered basic to farmers' markets;</a:t>
            </a:r>
          </a:p>
          <a:p>
            <a:pPr>
              <a:buFont typeface="Arial" panose="020B0604020202020204" pitchFamily="34" charset="0"/>
              <a:buChar char="•"/>
            </a:pPr>
            <a:endParaRPr lang="en-US" dirty="0">
              <a:solidFill>
                <a:srgbClr val="525252"/>
              </a:solidFill>
              <a:latin typeface="Roboto"/>
            </a:endParaRPr>
          </a:p>
          <a:p>
            <a:pPr>
              <a:buFont typeface="Arial" panose="020B0604020202020204" pitchFamily="34" charset="0"/>
              <a:buChar char="•"/>
            </a:pPr>
            <a:r>
              <a:rPr lang="en-US" dirty="0">
                <a:solidFill>
                  <a:srgbClr val="525252"/>
                </a:solidFill>
                <a:latin typeface="Roboto"/>
              </a:rPr>
              <a:t>Lack of administrative revenue to meet operating needs;</a:t>
            </a:r>
          </a:p>
          <a:p>
            <a:pPr>
              <a:buFont typeface="Arial" panose="020B0604020202020204" pitchFamily="34" charset="0"/>
              <a:buChar char="•"/>
            </a:pPr>
            <a:r>
              <a:rPr lang="en-US" dirty="0">
                <a:solidFill>
                  <a:srgbClr val="525252"/>
                </a:solidFill>
                <a:latin typeface="Roboto"/>
              </a:rPr>
              <a:t>Low paid or volunteer market managers;</a:t>
            </a:r>
          </a:p>
          <a:p>
            <a:pPr>
              <a:buFont typeface="Arial" panose="020B0604020202020204" pitchFamily="34" charset="0"/>
              <a:buChar char="•"/>
            </a:pPr>
            <a:r>
              <a:rPr lang="en-US" dirty="0">
                <a:solidFill>
                  <a:srgbClr val="525252"/>
                </a:solidFill>
                <a:latin typeface="Roboto"/>
              </a:rPr>
              <a:t>High manager turnover.</a:t>
            </a:r>
            <a:endParaRPr lang="en-US" b="0" i="0" dirty="0">
              <a:solidFill>
                <a:srgbClr val="525252"/>
              </a:solidFill>
              <a:effectLst/>
              <a:latin typeface="Roboto"/>
            </a:endParaRPr>
          </a:p>
        </p:txBody>
      </p:sp>
      <p:sp>
        <p:nvSpPr>
          <p:cNvPr id="4" name="TextBox 3">
            <a:extLst>
              <a:ext uri="{FF2B5EF4-FFF2-40B4-BE49-F238E27FC236}">
                <a16:creationId xmlns:a16="http://schemas.microsoft.com/office/drawing/2014/main" id="{E9796F1F-91A4-4E41-8DFD-65297C48A93C}"/>
              </a:ext>
            </a:extLst>
          </p:cNvPr>
          <p:cNvSpPr txBox="1"/>
          <p:nvPr/>
        </p:nvSpPr>
        <p:spPr>
          <a:xfrm>
            <a:off x="786891" y="203997"/>
            <a:ext cx="6029739" cy="861774"/>
          </a:xfrm>
          <a:prstGeom prst="rect">
            <a:avLst/>
          </a:prstGeom>
          <a:noFill/>
        </p:spPr>
        <p:txBody>
          <a:bodyPr wrap="square" rtlCol="0">
            <a:spAutoFit/>
          </a:bodyPr>
          <a:lstStyle/>
          <a:p>
            <a:r>
              <a:rPr lang="en-US" sz="3200" dirty="0"/>
              <a:t>Data matters because….</a:t>
            </a:r>
          </a:p>
          <a:p>
            <a:endParaRPr lang="en-US" dirty="0"/>
          </a:p>
        </p:txBody>
      </p:sp>
      <p:sp>
        <p:nvSpPr>
          <p:cNvPr id="5" name="TextBox 4">
            <a:extLst>
              <a:ext uri="{FF2B5EF4-FFF2-40B4-BE49-F238E27FC236}">
                <a16:creationId xmlns:a16="http://schemas.microsoft.com/office/drawing/2014/main" id="{E01ADCF2-5E6A-3744-9AC0-98C355967DF6}"/>
              </a:ext>
            </a:extLst>
          </p:cNvPr>
          <p:cNvSpPr txBox="1"/>
          <p:nvPr/>
        </p:nvSpPr>
        <p:spPr>
          <a:xfrm>
            <a:off x="4627418" y="5888182"/>
            <a:ext cx="2917273" cy="369332"/>
          </a:xfrm>
          <a:prstGeom prst="rect">
            <a:avLst/>
          </a:prstGeom>
          <a:noFill/>
        </p:spPr>
        <p:txBody>
          <a:bodyPr wrap="none" rtlCol="0">
            <a:spAutoFit/>
          </a:bodyPr>
          <a:lstStyle/>
          <a:p>
            <a:r>
              <a:rPr lang="en-US" dirty="0"/>
              <a:t>Oregon market survey 1990s</a:t>
            </a:r>
          </a:p>
        </p:txBody>
      </p:sp>
      <p:sp>
        <p:nvSpPr>
          <p:cNvPr id="6" name="Frame 5">
            <a:extLst>
              <a:ext uri="{FF2B5EF4-FFF2-40B4-BE49-F238E27FC236}">
                <a16:creationId xmlns:a16="http://schemas.microsoft.com/office/drawing/2014/main" id="{82DA086F-1CF6-2843-AF28-06DC964D3C76}"/>
              </a:ext>
            </a:extLst>
          </p:cNvPr>
          <p:cNvSpPr/>
          <p:nvPr/>
        </p:nvSpPr>
        <p:spPr>
          <a:xfrm>
            <a:off x="1607574" y="4041058"/>
            <a:ext cx="6622026" cy="1430593"/>
          </a:xfrm>
          <a:prstGeom prst="frame">
            <a:avLst/>
          </a:prstGeom>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72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6" end="6"/>
                                            </p:txEl>
                                          </p:spTgt>
                                        </p:tgtEl>
                                        <p:attrNameLst>
                                          <p:attrName>style.textDecorationUnderline</p:attrName>
                                        </p:attrNameLst>
                                      </p:cBhvr>
                                      <p:to>
                                        <p:strVal val="true"/>
                                      </p:to>
                                    </p:set>
                                  </p:childTnLst>
                                </p:cTn>
                              </p:par>
                              <p:par>
                                <p:cTn id="7" presetID="18" presetClass="emph" presetSubtype="0" fill="hold" nodeType="withEffect">
                                  <p:stCondLst>
                                    <p:cond delay="0"/>
                                  </p:stCondLst>
                                  <p:iterate type="lt">
                                    <p:tmPct val="4000"/>
                                  </p:iterate>
                                  <p:childTnLst>
                                    <p:set>
                                      <p:cBhvr override="childStyle">
                                        <p:cTn id="8" dur="500" fill="hold"/>
                                        <p:tgtEl>
                                          <p:spTgt spid="2">
                                            <p:txEl>
                                              <p:pRg st="7" end="7"/>
                                            </p:txEl>
                                          </p:spTgt>
                                        </p:tgtEl>
                                        <p:attrNameLst>
                                          <p:attrName>style.textDecorationUnderline</p:attrName>
                                        </p:attrNameLst>
                                      </p:cBhvr>
                                      <p:to>
                                        <p:strVal val="true"/>
                                      </p:to>
                                    </p:set>
                                  </p:childTnLst>
                                </p:cTn>
                              </p:par>
                              <p:par>
                                <p:cTn id="9" presetID="18" presetClass="emph" presetSubtype="0" fill="hold" nodeType="withEffect">
                                  <p:stCondLst>
                                    <p:cond delay="0"/>
                                  </p:stCondLst>
                                  <p:iterate type="lt">
                                    <p:tmPct val="4000"/>
                                  </p:iterate>
                                  <p:childTnLst>
                                    <p:set>
                                      <p:cBhvr override="childStyle">
                                        <p:cTn id="10" dur="500" fill="hold"/>
                                        <p:tgtEl>
                                          <p:spTgt spid="2">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3F39C7-5B5B-D543-9359-86D596BDA0BD}"/>
              </a:ext>
            </a:extLst>
          </p:cNvPr>
          <p:cNvSpPr>
            <a:spLocks noChangeArrowheads="1"/>
          </p:cNvSpPr>
          <p:nvPr/>
        </p:nvSpPr>
        <p:spPr bwMode="auto">
          <a:xfrm>
            <a:off x="637309" y="375681"/>
            <a:ext cx="9878291"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“49% of the organizations saw an increase in the number of market vendors in 2018; only 15% had a decrease.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The rest stayed at the same level as the previous year.”</a:t>
            </a:r>
            <a:endParaRPr kumimoji="0" lang="en-US" altLang="en-US" sz="3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endParaRPr kumimoji="0" lang="en-US" altLang="en-US" sz="3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84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br>
            <a:endParaRPr kumimoji="0" lang="en-US" altLang="en-US" sz="8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p:txBody>
      </p:sp>
      <p:pic>
        <p:nvPicPr>
          <p:cNvPr id="2050" name="Picture 2" descr="https://lh3.googleusercontent.com/Q9Pn1Gikk2hXOnD3xmFHg9iEi_871pAq0OJ62A6hDMNnHyMwPnTmPnqGDbLrWilw8siG-J8i14cOaKzqkxeIGDbbIQQRewvOkWXITV0dm4KkpKfWjIuPdQyxdICn8tAN4ksyLUpL">
            <a:extLst>
              <a:ext uri="{FF2B5EF4-FFF2-40B4-BE49-F238E27FC236}">
                <a16:creationId xmlns:a16="http://schemas.microsoft.com/office/drawing/2014/main" id="{1E2FE736-381C-4242-8B9D-BDA0ED875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078" y="3706473"/>
            <a:ext cx="8106752" cy="18052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A6C3CA-743B-0044-9F72-86CB1156DDFB}"/>
              </a:ext>
            </a:extLst>
          </p:cNvPr>
          <p:cNvSpPr txBox="1"/>
          <p:nvPr/>
        </p:nvSpPr>
        <p:spPr>
          <a:xfrm>
            <a:off x="4973782" y="6082145"/>
            <a:ext cx="7218217" cy="369332"/>
          </a:xfrm>
          <a:prstGeom prst="rect">
            <a:avLst/>
          </a:prstGeom>
          <a:noFill/>
        </p:spPr>
        <p:txBody>
          <a:bodyPr wrap="square" rtlCol="0">
            <a:spAutoFit/>
          </a:bodyPr>
          <a:lstStyle/>
          <a:p>
            <a:pPr lvl="0" defTabSz="914400" eaLnBrk="0" fontAlgn="base" hangingPunct="0">
              <a:spcBef>
                <a:spcPct val="0"/>
              </a:spcBef>
              <a:spcAft>
                <a:spcPct val="0"/>
              </a:spcAft>
            </a:pPr>
            <a:r>
              <a:rPr lang="en-US" altLang="en-US" dirty="0">
                <a:solidFill>
                  <a:srgbClr val="000000"/>
                </a:solidFill>
                <a:latin typeface="Arial" panose="020B0604020202020204" pitchFamily="34" charset="0"/>
                <a:cs typeface="Arial" panose="020B0604020202020204" pitchFamily="34" charset="0"/>
              </a:rPr>
              <a:t>(FMC State of the Market Organization Survey 2018)</a:t>
            </a:r>
          </a:p>
        </p:txBody>
      </p:sp>
    </p:spTree>
    <p:extLst>
      <p:ext uri="{BB962C8B-B14F-4D97-AF65-F5344CB8AC3E}">
        <p14:creationId xmlns:p14="http://schemas.microsoft.com/office/powerpoint/2010/main" val="293585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18960F-157F-5844-9E49-8D24EB97A988}"/>
              </a:ext>
            </a:extLst>
          </p:cNvPr>
          <p:cNvSpPr txBox="1"/>
          <p:nvPr/>
        </p:nvSpPr>
        <p:spPr>
          <a:xfrm>
            <a:off x="1074631" y="244998"/>
            <a:ext cx="6497782" cy="646331"/>
          </a:xfrm>
          <a:prstGeom prst="rect">
            <a:avLst/>
          </a:prstGeom>
          <a:noFill/>
        </p:spPr>
        <p:txBody>
          <a:bodyPr wrap="square" rtlCol="0">
            <a:spAutoFit/>
          </a:bodyPr>
          <a:lstStyle/>
          <a:p>
            <a:r>
              <a:rPr lang="en-US" sz="3600" dirty="0"/>
              <a:t>Data matters because….</a:t>
            </a:r>
          </a:p>
        </p:txBody>
      </p:sp>
      <p:sp>
        <p:nvSpPr>
          <p:cNvPr id="4" name="TextBox 3">
            <a:extLst>
              <a:ext uri="{FF2B5EF4-FFF2-40B4-BE49-F238E27FC236}">
                <a16:creationId xmlns:a16="http://schemas.microsoft.com/office/drawing/2014/main" id="{493C7BAB-F86A-A04C-9EC2-E1F9EAC05DB3}"/>
              </a:ext>
            </a:extLst>
          </p:cNvPr>
          <p:cNvSpPr txBox="1"/>
          <p:nvPr/>
        </p:nvSpPr>
        <p:spPr>
          <a:xfrm>
            <a:off x="130169" y="812130"/>
            <a:ext cx="13471323" cy="1815882"/>
          </a:xfrm>
          <a:prstGeom prst="rect">
            <a:avLst/>
          </a:prstGeom>
          <a:noFill/>
        </p:spPr>
        <p:txBody>
          <a:bodyPr wrap="square" rtlCol="0">
            <a:spAutoFit/>
          </a:bodyPr>
          <a:lstStyle/>
          <a:p>
            <a:r>
              <a:rPr lang="en-US" sz="2800" dirty="0"/>
              <a:t>“One of the weaknesses of our movement is bastardized language. </a:t>
            </a:r>
          </a:p>
          <a:p>
            <a:r>
              <a:rPr lang="en-US" sz="2800" dirty="0"/>
              <a:t>If you listen to ads from Wal-Mart and big chain grocery stores, they’ve got our</a:t>
            </a:r>
          </a:p>
          <a:p>
            <a:r>
              <a:rPr lang="en-US" sz="2800" dirty="0"/>
              <a:t> language.” (</a:t>
            </a:r>
            <a:r>
              <a:rPr lang="en-US" dirty="0">
                <a:hlinkClick r:id="rId3"/>
              </a:rPr>
              <a:t>“Where Farmers Markets and CSAs Fall Short” An interview with Mary Berry</a:t>
            </a:r>
            <a:r>
              <a:rPr lang="en-US" dirty="0"/>
              <a:t>)</a:t>
            </a:r>
          </a:p>
          <a:p>
            <a:endParaRPr lang="en-US" sz="2800" dirty="0"/>
          </a:p>
        </p:txBody>
      </p:sp>
      <p:pic>
        <p:nvPicPr>
          <p:cNvPr id="7" name="Picture 6">
            <a:extLst>
              <a:ext uri="{FF2B5EF4-FFF2-40B4-BE49-F238E27FC236}">
                <a16:creationId xmlns:a16="http://schemas.microsoft.com/office/drawing/2014/main" id="{8F8984A5-35E0-9945-9071-427B57BBB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98609">
            <a:off x="-90371" y="3224427"/>
            <a:ext cx="3607110" cy="2705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AF22C99E-DE47-D947-B492-FA7EC61406B5}"/>
              </a:ext>
            </a:extLst>
          </p:cNvPr>
          <p:cNvPicPr>
            <a:picLocks noChangeAspect="1"/>
          </p:cNvPicPr>
          <p:nvPr/>
        </p:nvPicPr>
        <p:blipFill rotWithShape="1">
          <a:blip r:embed="rId5">
            <a:extLst>
              <a:ext uri="{28A0092B-C50C-407E-A947-70E740481C1C}">
                <a14:useLocalDpi xmlns:a14="http://schemas.microsoft.com/office/drawing/2010/main" val="0"/>
              </a:ext>
            </a:extLst>
          </a:blip>
          <a:srcRect l="21250" t="5962" r="14297" b="16747"/>
          <a:stretch/>
        </p:blipFill>
        <p:spPr>
          <a:xfrm>
            <a:off x="3577626" y="2606291"/>
            <a:ext cx="4932193" cy="33239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A4CD3B7-2635-3248-8494-D9A06535C03A}"/>
              </a:ext>
            </a:extLst>
          </p:cNvPr>
          <p:cNvPicPr>
            <a:picLocks noChangeAspect="1"/>
          </p:cNvPicPr>
          <p:nvPr/>
        </p:nvPicPr>
        <p:blipFill>
          <a:blip r:embed="rId6"/>
          <a:stretch>
            <a:fillRect/>
          </a:stretch>
        </p:blipFill>
        <p:spPr>
          <a:xfrm>
            <a:off x="8701550" y="2171258"/>
            <a:ext cx="3322529" cy="4430038"/>
          </a:xfrm>
          <a:prstGeom prst="rect">
            <a:avLst/>
          </a:prstGeom>
          <a:ln>
            <a:solidFill>
              <a:schemeClr val="accent6">
                <a:lumMod val="75000"/>
              </a:schemeClr>
            </a:solidFill>
          </a:ln>
        </p:spPr>
      </p:pic>
    </p:spTree>
    <p:extLst>
      <p:ext uri="{BB962C8B-B14F-4D97-AF65-F5344CB8AC3E}">
        <p14:creationId xmlns:p14="http://schemas.microsoft.com/office/powerpoint/2010/main" val="2495413100"/>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3882</TotalTime>
  <Words>1834</Words>
  <Application>Microsoft Macintosh PowerPoint</Application>
  <PresentationFormat>Widescreen</PresentationFormat>
  <Paragraphs>135</Paragraphs>
  <Slides>23</Slides>
  <Notes>23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Droid Sans</vt:lpstr>
      <vt:lpstr>Gill Sans MT</vt:lpstr>
      <vt:lpstr>Roboto</vt:lpstr>
      <vt:lpstr>Gallery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work has been intentional, but often misunderstood: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market field</dc:title>
  <dc:creator>darlene@farmersmarketcoalition.org</dc:creator>
  <cp:lastModifiedBy>darlene@farmersmarketcoalition.org</cp:lastModifiedBy>
  <cp:revision>45</cp:revision>
  <dcterms:created xsi:type="dcterms:W3CDTF">2019-01-08T14:52:04Z</dcterms:created>
  <dcterms:modified xsi:type="dcterms:W3CDTF">2019-03-21T13:16:33Z</dcterms:modified>
</cp:coreProperties>
</file>